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</p:sldMasterIdLst>
  <p:notesMasterIdLst>
    <p:notesMasterId r:id="rId17"/>
  </p:notesMasterIdLst>
  <p:sldIdLst>
    <p:sldId id="256" r:id="rId5"/>
    <p:sldId id="257" r:id="rId6"/>
    <p:sldId id="260" r:id="rId7"/>
    <p:sldId id="316" r:id="rId8"/>
    <p:sldId id="302" r:id="rId9"/>
    <p:sldId id="326" r:id="rId10"/>
    <p:sldId id="303" r:id="rId11"/>
    <p:sldId id="327" r:id="rId12"/>
    <p:sldId id="328" r:id="rId13"/>
    <p:sldId id="329" r:id="rId14"/>
    <p:sldId id="300" r:id="rId15"/>
    <p:sldId id="30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4F4"/>
    <a:srgbClr val="D9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4" d="100"/>
          <a:sy n="84" d="100"/>
        </p:scale>
        <p:origin x="6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7A475-B6F9-4123-95E9-B960929CB98F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A58C-0BE4-4C44-930C-2296F48FF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50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96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52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80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7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9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39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58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5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0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1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A81F-C20B-4880-A93C-442D3CDC47FE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19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lepsiuceni.cz/2018/kalenda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903" y="538557"/>
            <a:ext cx="6653801" cy="14856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9835" y="1527312"/>
            <a:ext cx="9938197" cy="3803375"/>
          </a:xfrm>
        </p:spPr>
        <p:txBody>
          <a:bodyPr>
            <a:normAutofit/>
          </a:bodyPr>
          <a:lstStyle/>
          <a:p>
            <a:r>
              <a:rPr lang="cs-CZ" dirty="0"/>
              <a:t>9</a:t>
            </a:r>
            <a:r>
              <a:rPr lang="cs-CZ" dirty="0" smtClean="0"/>
              <a:t>. </a:t>
            </a:r>
            <a:r>
              <a:rPr lang="cs-CZ" dirty="0"/>
              <a:t>zasedání Řídícího výboru</a:t>
            </a:r>
            <a:br>
              <a:rPr lang="cs-CZ" dirty="0"/>
            </a:br>
            <a:r>
              <a:rPr lang="cs-CZ" dirty="0"/>
              <a:t> </a:t>
            </a:r>
            <a:r>
              <a:rPr lang="cs-CZ" sz="4000" dirty="0"/>
              <a:t>projektu Místní akční plán rozvoje vzdělávání    v ORP </a:t>
            </a:r>
            <a:r>
              <a:rPr lang="cs-CZ" sz="4000" dirty="0" smtClean="0"/>
              <a:t>Karviná </a:t>
            </a:r>
            <a:r>
              <a:rPr lang="cs-CZ" sz="4000" dirty="0"/>
              <a:t>II, </a:t>
            </a:r>
            <a:br>
              <a:rPr lang="cs-CZ" sz="4000" dirty="0"/>
            </a:br>
            <a:r>
              <a:rPr lang="cs-CZ" sz="3200" dirty="0" err="1"/>
              <a:t>reg</a:t>
            </a:r>
            <a:r>
              <a:rPr lang="cs-CZ" sz="3200" dirty="0"/>
              <a:t>. č. </a:t>
            </a:r>
            <a:r>
              <a:rPr lang="cs-CZ" sz="3200" dirty="0" smtClean="0"/>
              <a:t>CZ.02.3.68/0.0/0.0/17_047/0008623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76610"/>
            <a:ext cx="9144000" cy="755373"/>
          </a:xfrm>
        </p:spPr>
        <p:txBody>
          <a:bodyPr/>
          <a:lstStyle/>
          <a:p>
            <a:r>
              <a:rPr lang="cs-CZ" b="1" dirty="0"/>
              <a:t>2</a:t>
            </a:r>
            <a:r>
              <a:rPr lang="cs-CZ" b="1" dirty="0" smtClean="0"/>
              <a:t>. března 2020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846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538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5</a:t>
            </a:r>
            <a:r>
              <a:rPr lang="cs-CZ" sz="3200" b="1" dirty="0" smtClean="0">
                <a:latin typeface="+mn-lt"/>
              </a:rPr>
              <a:t>. Implementace MAP 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i="1" dirty="0" smtClean="0"/>
              <a:t>PS Předškolní vzdělávání a péče</a:t>
            </a:r>
          </a:p>
          <a:p>
            <a:pPr algn="just"/>
            <a:r>
              <a:rPr lang="cs-CZ" dirty="0" smtClean="0"/>
              <a:t>Tvorba putovní knihy Karvinské, Petrovické, </a:t>
            </a:r>
            <a:r>
              <a:rPr lang="cs-CZ" dirty="0" err="1" smtClean="0"/>
              <a:t>Dětmarovické</a:t>
            </a:r>
            <a:r>
              <a:rPr lang="cs-CZ" dirty="0" smtClean="0"/>
              <a:t> a </a:t>
            </a:r>
            <a:r>
              <a:rPr lang="cs-CZ" dirty="0" err="1" smtClean="0"/>
              <a:t>Stonavské</a:t>
            </a:r>
            <a:r>
              <a:rPr lang="cs-CZ" dirty="0" smtClean="0"/>
              <a:t> děti dětem. Vernisáž a křest knihy – květen / červen 2020.</a:t>
            </a:r>
          </a:p>
          <a:p>
            <a:pPr algn="just"/>
            <a:r>
              <a:rPr lang="cs-CZ" dirty="0" smtClean="0"/>
              <a:t>28. – 29. 3. 2020 výjezdní polytechnické vzdělávání pedagogů MŠ na Hrádku.</a:t>
            </a:r>
          </a:p>
          <a:p>
            <a:pPr algn="just"/>
            <a:r>
              <a:rPr lang="cs-CZ" dirty="0" smtClean="0"/>
              <a:t>28. – 29. 4. 2020 Ekologický </a:t>
            </a:r>
            <a:r>
              <a:rPr lang="cs-CZ" dirty="0" err="1" smtClean="0"/>
              <a:t>přírodníček</a:t>
            </a:r>
            <a:r>
              <a:rPr lang="cs-CZ" dirty="0" smtClean="0"/>
              <a:t> – naučná stezka pro předškolní děti.  </a:t>
            </a:r>
          </a:p>
          <a:p>
            <a:pPr marL="0" indent="0" algn="just">
              <a:buNone/>
            </a:pPr>
            <a:endParaRPr lang="cs-CZ" b="1" i="1" dirty="0" smtClean="0"/>
          </a:p>
          <a:p>
            <a:pPr marL="0" indent="0" algn="just">
              <a:buNone/>
            </a:pPr>
            <a:r>
              <a:rPr lang="cs-CZ" b="1" i="1" dirty="0" smtClean="0"/>
              <a:t>PS Občanské kompetence</a:t>
            </a:r>
            <a:endParaRPr lang="cs-CZ" b="1" i="1" dirty="0"/>
          </a:p>
          <a:p>
            <a:pPr algn="just"/>
            <a:r>
              <a:rPr lang="cs-CZ" dirty="0"/>
              <a:t>Konec března - setkání zástupců školních parlamentů + </a:t>
            </a:r>
            <a:r>
              <a:rPr lang="cs-CZ" dirty="0" smtClean="0"/>
              <a:t>beseda </a:t>
            </a:r>
            <a:r>
              <a:rPr lang="cs-CZ" dirty="0"/>
              <a:t>+ desková hra o Karviné - soutěž mezi těmi </a:t>
            </a:r>
            <a:r>
              <a:rPr lang="cs-CZ" dirty="0" smtClean="0"/>
              <a:t>zástupci parlamentů </a:t>
            </a:r>
            <a:r>
              <a:rPr lang="cs-CZ" dirty="0"/>
              <a:t>jednotlivých škol</a:t>
            </a:r>
          </a:p>
          <a:p>
            <a:pPr algn="just"/>
            <a:r>
              <a:rPr lang="cs-CZ" dirty="0" smtClean="0"/>
              <a:t>Zážitková první pomoc se SZŠ Karviná, poslední červnový týden</a:t>
            </a:r>
            <a:endParaRPr lang="cs-CZ" dirty="0"/>
          </a:p>
          <a:p>
            <a:pPr algn="just"/>
            <a:r>
              <a:rPr lang="cs-CZ" dirty="0" smtClean="0"/>
              <a:t>Podzim: exkurze Parlament ČR</a:t>
            </a:r>
          </a:p>
          <a:p>
            <a:pPr algn="just"/>
            <a:r>
              <a:rPr lang="cs-CZ" dirty="0" smtClean="0"/>
              <a:t>Spolupráce s Mládežnickou radou Karviná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3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62516"/>
            <a:ext cx="10515600" cy="750627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+mn-lt"/>
              </a:rPr>
              <a:t>6</a:t>
            </a:r>
            <a:r>
              <a:rPr lang="cs-CZ" sz="3200" b="1" dirty="0" smtClean="0">
                <a:latin typeface="+mn-lt"/>
              </a:rPr>
              <a:t>. </a:t>
            </a:r>
            <a:r>
              <a:rPr lang="cs-CZ" sz="3200" b="1" dirty="0">
                <a:latin typeface="+mn-lt"/>
              </a:rPr>
              <a:t>Schválení úkolů na následující 3 měsíců</a:t>
            </a:r>
            <a:br>
              <a:rPr lang="cs-CZ" sz="3200" b="1" dirty="0">
                <a:latin typeface="+mn-lt"/>
              </a:rPr>
            </a:br>
            <a:r>
              <a:rPr lang="cs-CZ" sz="3200" dirty="0">
                <a:latin typeface="+mn-lt"/>
              </a:rPr>
              <a:t/>
            </a:r>
            <a:br>
              <a:rPr lang="cs-CZ" sz="3200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12326" y="3330853"/>
            <a:ext cx="10515600" cy="158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latin typeface="+mn-lt"/>
              </a:rPr>
              <a:t>5</a:t>
            </a:r>
            <a:r>
              <a:rPr lang="cs-CZ" sz="3200" b="1" dirty="0" smtClean="0">
                <a:latin typeface="+mn-lt"/>
              </a:rPr>
              <a:t>.</a:t>
            </a:r>
            <a:r>
              <a:rPr lang="cs-CZ" sz="3200" dirty="0" smtClean="0">
                <a:latin typeface="+mn-lt"/>
              </a:rPr>
              <a:t> </a:t>
            </a:r>
            <a:r>
              <a:rPr lang="cs-CZ" sz="3200" b="1" dirty="0">
                <a:latin typeface="+mn-lt"/>
              </a:rPr>
              <a:t>Nastavení termínů setkávání pro rok </a:t>
            </a:r>
            <a:r>
              <a:rPr lang="cs-CZ" sz="3200" b="1" dirty="0" smtClean="0">
                <a:latin typeface="+mn-lt"/>
              </a:rPr>
              <a:t>2020</a:t>
            </a:r>
          </a:p>
          <a:p>
            <a:r>
              <a:rPr lang="cs-CZ" sz="3200" dirty="0" smtClean="0">
                <a:latin typeface="+mn-lt"/>
              </a:rPr>
              <a:t>Červen 2020</a:t>
            </a:r>
            <a:endParaRPr lang="cs-CZ" sz="3200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86452" y="1391861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Realizace komunikačního plánu a procesu – články, tiskové zprávy, reportáže, webové stránky a </a:t>
            </a:r>
            <a:r>
              <a:rPr lang="cs-CZ" sz="2400" dirty="0" err="1" smtClean="0"/>
              <a:t>Facebookový</a:t>
            </a:r>
            <a:r>
              <a:rPr lang="cs-CZ" sz="2400" dirty="0" smtClean="0"/>
              <a:t> profil</a:t>
            </a:r>
            <a:endParaRPr lang="cs-CZ" sz="2400" dirty="0"/>
          </a:p>
          <a:p>
            <a:r>
              <a:rPr lang="cs-CZ" sz="2400" dirty="0"/>
              <a:t>Aktivní činnost pracovních </a:t>
            </a:r>
            <a:r>
              <a:rPr lang="cs-CZ" sz="2400" dirty="0" smtClean="0"/>
              <a:t>skupin </a:t>
            </a:r>
          </a:p>
          <a:p>
            <a:r>
              <a:rPr lang="cs-CZ" sz="2400" dirty="0" smtClean="0"/>
              <a:t>Plánování </a:t>
            </a:r>
            <a:r>
              <a:rPr lang="cs-CZ" sz="2400" dirty="0"/>
              <a:t>a řízení implementačních aktivit</a:t>
            </a:r>
          </a:p>
          <a:p>
            <a:r>
              <a:rPr lang="cs-CZ" sz="2400" dirty="0"/>
              <a:t>Budování znalostních </a:t>
            </a:r>
            <a:r>
              <a:rPr lang="cs-CZ" sz="2400" dirty="0" smtClean="0"/>
              <a:t>kapacit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734704" y="4835268"/>
            <a:ext cx="10515600" cy="158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6. Diskuse </a:t>
            </a:r>
            <a:r>
              <a:rPr lang="cs-CZ" sz="3200" b="1" dirty="0">
                <a:latin typeface="+mn-lt"/>
              </a:rPr>
              <a:t>a závěr</a:t>
            </a:r>
          </a:p>
        </p:txBody>
      </p:sp>
    </p:spTree>
    <p:extLst>
      <p:ext uri="{BB962C8B-B14F-4D97-AF65-F5344CB8AC3E}">
        <p14:creationId xmlns:p14="http://schemas.microsoft.com/office/powerpoint/2010/main" val="12175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609344" y="2807208"/>
            <a:ext cx="8074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latin typeface="Bahnschrift SemiCondensed" panose="020B0502040204020203" pitchFamily="34" charset="0"/>
              </a:rPr>
              <a:t>Děkujeme za pozornost, realizační tým</a:t>
            </a:r>
            <a:endParaRPr lang="cs-CZ" sz="2800" b="1" i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506139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Úvodní slovo zástupce realizátora projektu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Budování znalostních kapacit ŘV – diskusní setkání s místopředsedou Mensy ČR Ing. Tomášem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Blumensteinem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Aktuální informace o průběhu realizace projektu MAP II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Dotační okénko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Implementace MAP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Schválení dílčích úkolů pro následující 3 měsíce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Diskuze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9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390" y="3273551"/>
            <a:ext cx="9144000" cy="1863689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4000" b="1" dirty="0">
                <a:latin typeface="+mn-lt"/>
              </a:rPr>
              <a:t>1. Úvodní slovo zástupce realizátora projektu</a:t>
            </a:r>
            <a:br>
              <a:rPr lang="cs-CZ" sz="4000" b="1" dirty="0">
                <a:latin typeface="+mn-lt"/>
              </a:rPr>
            </a:br>
            <a:r>
              <a:rPr lang="cs-CZ" sz="4000" b="1" dirty="0">
                <a:latin typeface="+mn-lt"/>
              </a:rPr>
              <a:t/>
            </a:r>
            <a:br>
              <a:rPr lang="cs-CZ" sz="4000" b="1" dirty="0">
                <a:latin typeface="+mn-lt"/>
              </a:rPr>
            </a:br>
            <a:r>
              <a:rPr lang="cs-CZ" sz="4000" dirty="0" smtClean="0">
                <a:latin typeface="+mn-lt"/>
              </a:rPr>
              <a:t>Mgr</a:t>
            </a:r>
            <a:r>
              <a:rPr lang="cs-CZ" sz="4000" dirty="0">
                <a:latin typeface="+mn-lt"/>
              </a:rPr>
              <a:t>. Andrzej </a:t>
            </a:r>
            <a:r>
              <a:rPr lang="cs-CZ" sz="4000" dirty="0" err="1" smtClean="0">
                <a:latin typeface="+mn-lt"/>
              </a:rPr>
              <a:t>Bizoń</a:t>
            </a:r>
            <a:r>
              <a:rPr lang="cs-CZ" sz="4000" dirty="0" smtClean="0">
                <a:latin typeface="+mn-lt"/>
              </a:rPr>
              <a:t>, předseda ŘV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>
                <a:latin typeface="+mn-lt"/>
              </a:rPr>
              <a:t/>
            </a:r>
            <a:br>
              <a:rPr lang="cs-CZ" sz="4000" b="1" dirty="0">
                <a:latin typeface="+mn-lt"/>
              </a:rPr>
            </a:br>
            <a:r>
              <a:rPr lang="cs-CZ" sz="4000" i="1" dirty="0">
                <a:latin typeface="+mn-lt"/>
              </a:rPr>
              <a:t/>
            </a:r>
            <a:br>
              <a:rPr lang="cs-CZ" sz="4000" i="1" dirty="0">
                <a:latin typeface="+mn-lt"/>
              </a:rPr>
            </a:br>
            <a:r>
              <a:rPr lang="cs-CZ" sz="4000" i="1" dirty="0">
                <a:latin typeface="+mn-lt"/>
              </a:rPr>
              <a:t/>
            </a:r>
            <a:br>
              <a:rPr lang="cs-CZ" sz="4000" i="1" dirty="0">
                <a:latin typeface="+mn-lt"/>
              </a:rPr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i="1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67390" y="3395125"/>
            <a:ext cx="10130506" cy="28820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12000" b="1" dirty="0">
                <a:latin typeface="+mn-lt"/>
              </a:rPr>
              <a:t>2</a:t>
            </a:r>
            <a:r>
              <a:rPr lang="cs-CZ" sz="12000" b="1" dirty="0" smtClean="0">
                <a:latin typeface="+mn-lt"/>
              </a:rPr>
              <a:t>. </a:t>
            </a:r>
            <a:r>
              <a:rPr lang="cs-CZ" sz="12000" b="1" dirty="0">
                <a:latin typeface="+mn-lt"/>
              </a:rPr>
              <a:t>Budování znalostních kapacit ŘV </a:t>
            </a:r>
            <a:endParaRPr lang="cs-CZ" sz="12000" b="1" dirty="0" smtClean="0">
              <a:latin typeface="+mn-lt"/>
            </a:endParaRPr>
          </a:p>
          <a:p>
            <a:pPr algn="l"/>
            <a:endParaRPr lang="cs-CZ" sz="12000" dirty="0">
              <a:latin typeface="+mn-lt"/>
            </a:endParaRPr>
          </a:p>
          <a:p>
            <a:pPr algn="l"/>
            <a:r>
              <a:rPr lang="cs-CZ" sz="12000" dirty="0" smtClean="0">
                <a:latin typeface="+mn-lt"/>
              </a:rPr>
              <a:t>Diskusní </a:t>
            </a:r>
            <a:r>
              <a:rPr lang="cs-CZ" sz="12000" dirty="0">
                <a:latin typeface="+mn-lt"/>
              </a:rPr>
              <a:t>setkání s místopředsedou Mensy ČR Ing. Tomášem </a:t>
            </a:r>
            <a:r>
              <a:rPr lang="cs-CZ" sz="12000" dirty="0" err="1" smtClean="0">
                <a:latin typeface="+mn-lt"/>
              </a:rPr>
              <a:t>Blumensteinem</a:t>
            </a:r>
            <a:r>
              <a:rPr lang="cs-CZ" sz="12000" dirty="0" smtClean="0">
                <a:latin typeface="+mn-lt"/>
              </a:rPr>
              <a:t>, téma Budoucnost školství</a:t>
            </a:r>
            <a:endParaRPr lang="cs-CZ" sz="12000" dirty="0">
              <a:latin typeface="+mn-lt"/>
            </a:endParaRPr>
          </a:p>
          <a:p>
            <a:pPr algn="l"/>
            <a:endParaRPr lang="cs-CZ" sz="8000" b="1" dirty="0" smtClean="0">
              <a:latin typeface="+mn-lt"/>
            </a:endParaRPr>
          </a:p>
          <a:p>
            <a:pPr algn="l"/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r>
              <a:rPr lang="cs-CZ" sz="4000" i="1" dirty="0" smtClean="0">
                <a:latin typeface="+mn-lt"/>
              </a:rPr>
              <a:t/>
            </a:r>
            <a:br>
              <a:rPr lang="cs-CZ" sz="4000" i="1" dirty="0" smtClean="0">
                <a:latin typeface="+mn-lt"/>
              </a:rPr>
            </a:br>
            <a:r>
              <a:rPr lang="cs-CZ" sz="4000" i="1" dirty="0" smtClean="0">
                <a:latin typeface="+mn-lt"/>
              </a:rPr>
              <a:t/>
            </a:r>
            <a:br>
              <a:rPr lang="cs-CZ" sz="4000" i="1" dirty="0" smtClean="0">
                <a:latin typeface="+mn-lt"/>
              </a:rPr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21409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040" y="557784"/>
            <a:ext cx="10515600" cy="47548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3</a:t>
            </a:r>
            <a:r>
              <a:rPr lang="cs-CZ" sz="3200" b="1" dirty="0" smtClean="0">
                <a:latin typeface="+mn-lt"/>
              </a:rPr>
              <a:t>. </a:t>
            </a:r>
            <a:r>
              <a:rPr lang="pl-PL" sz="3200" b="1" dirty="0">
                <a:latin typeface="+mn-lt"/>
              </a:rPr>
              <a:t>Aktuální informace o průběhu realizace projektu MAP II</a:t>
            </a:r>
            <a:br>
              <a:rPr lang="pl-PL" sz="3200" b="1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9912" y="886968"/>
            <a:ext cx="10515600" cy="50292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V lednu podána ZOR a ŽOP č. 3. Vyčerpáno cca 4,1 mil. Kč.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6. 1. 2020, workshop s ilustrátorem pane Dudkem k tvorbě putovní knihy MŠ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9. 1. 2020 Kompetence pro život žáků ZŠ, ochutnávkový workshop pro vedoucí pedagogické pracovníky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7. 1., 14. 1. a 27. 2. 2020 Abaku pro I. a II. stupeň ZŠ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10. 1. 2020 neformální setkání matematiků s nápadníkem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14. 2. 2020 seminář Aktuální novely právních předpisů od 1. 1. 2020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14. 2. a 2. 3. 2020 programy rozvoje čtenářské gramotnosti Listování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Zážitková polytechnika v MŠ a ZŠ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Dlouhodobé aktivity: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 smtClean="0"/>
              <a:t>Tandemová </a:t>
            </a:r>
            <a:r>
              <a:rPr lang="cs-CZ" sz="7200" dirty="0" smtClean="0"/>
              <a:t>výuka s rodilým </a:t>
            </a:r>
            <a:r>
              <a:rPr lang="cs-CZ" sz="7200" dirty="0" smtClean="0"/>
              <a:t>mluvčím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/>
              <a:t>	</a:t>
            </a:r>
            <a:r>
              <a:rPr lang="cs-CZ" sz="7200" dirty="0" smtClean="0"/>
              <a:t>- ZŠ Majakovského 2-4/2020, ZŠ Borovského 3-5/2020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/>
              <a:t>	</a:t>
            </a:r>
            <a:r>
              <a:rPr lang="cs-CZ" sz="7200" dirty="0" smtClean="0"/>
              <a:t>- ZŠ Slovenská, ZŠ U Studny</a:t>
            </a:r>
            <a:endParaRPr lang="cs-CZ" sz="72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 smtClean="0"/>
              <a:t>Kurz </a:t>
            </a:r>
            <a:r>
              <a:rPr lang="cs-CZ" sz="7200" dirty="0" smtClean="0"/>
              <a:t>neverbální komunikace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 smtClean="0"/>
              <a:t>Kroužek </a:t>
            </a:r>
            <a:r>
              <a:rPr lang="cs-CZ" sz="7200" dirty="0" smtClean="0"/>
              <a:t>techniky ve spolupráci se SPŠ Karviná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 smtClean="0"/>
              <a:t>Školní </a:t>
            </a:r>
            <a:r>
              <a:rPr lang="cs-CZ" sz="7200" dirty="0" smtClean="0"/>
              <a:t>kluby podnikavosti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3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538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4</a:t>
            </a:r>
            <a:r>
              <a:rPr lang="cs-CZ" sz="3200" b="1" dirty="0" smtClean="0">
                <a:latin typeface="+mn-lt"/>
              </a:rPr>
              <a:t>. Dotační okénko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Šablony </a:t>
            </a:r>
            <a:r>
              <a:rPr lang="cs-CZ" b="1" dirty="0"/>
              <a:t>III – MŠ a ZŠ </a:t>
            </a:r>
            <a:r>
              <a:rPr lang="cs-CZ" b="1" dirty="0">
                <a:solidFill>
                  <a:srgbClr val="FF0000"/>
                </a:solidFill>
              </a:rPr>
              <a:t>– informace na pracovní bázi!</a:t>
            </a:r>
          </a:p>
          <a:p>
            <a:r>
              <a:rPr lang="cs-CZ" dirty="0" smtClean="0"/>
              <a:t>Předpokládané </a:t>
            </a:r>
            <a:r>
              <a:rPr lang="cs-CZ" dirty="0"/>
              <a:t>vyhlášení: </a:t>
            </a:r>
            <a:r>
              <a:rPr lang="cs-CZ" dirty="0" smtClean="0"/>
              <a:t>16. březen </a:t>
            </a:r>
            <a:r>
              <a:rPr lang="cs-CZ" dirty="0"/>
              <a:t>2020</a:t>
            </a:r>
          </a:p>
          <a:p>
            <a:r>
              <a:rPr lang="cs-CZ" dirty="0"/>
              <a:t>Ukončení přijmu žádostí: červen 2021</a:t>
            </a:r>
          </a:p>
          <a:p>
            <a:r>
              <a:rPr lang="cs-CZ" dirty="0"/>
              <a:t>Datum ukončení realizace projektu: 30. 6. 2023</a:t>
            </a:r>
          </a:p>
          <a:p>
            <a:r>
              <a:rPr lang="cs-CZ" dirty="0"/>
              <a:t>Minimální délka realizace 12 měsíců</a:t>
            </a:r>
          </a:p>
          <a:p>
            <a:r>
              <a:rPr lang="cs-CZ" dirty="0"/>
              <a:t>Maximální délka realizace 24 měsíců</a:t>
            </a:r>
          </a:p>
          <a:p>
            <a:r>
              <a:rPr lang="cs-CZ" dirty="0"/>
              <a:t>Alokace na výzvu: 4 mld. Kč</a:t>
            </a:r>
          </a:p>
          <a:p>
            <a:r>
              <a:rPr lang="cs-CZ" dirty="0"/>
              <a:t>Minimální výše na projekt: 100 tis. Kč</a:t>
            </a:r>
          </a:p>
          <a:p>
            <a:r>
              <a:rPr lang="cs-CZ" dirty="0"/>
              <a:t>Pouze ZŠ a MŠ</a:t>
            </a:r>
          </a:p>
          <a:p>
            <a:r>
              <a:rPr lang="cs-CZ" dirty="0"/>
              <a:t>Zachovány nejpopulárnější aktivity, nově zahraniční stáže pedagogů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Informační seminář pro zástupce škol ihned po vyhlášení výzvy.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3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538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4</a:t>
            </a:r>
            <a:r>
              <a:rPr lang="cs-CZ" sz="3200" b="1" dirty="0" smtClean="0">
                <a:latin typeface="+mn-lt"/>
              </a:rPr>
              <a:t>. Dotační okénko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MAP III</a:t>
            </a:r>
          </a:p>
          <a:p>
            <a:r>
              <a:rPr lang="cs-CZ" dirty="0" smtClean="0"/>
              <a:t>vyhlášení </a:t>
            </a:r>
            <a:r>
              <a:rPr lang="cs-CZ" dirty="0"/>
              <a:t>v létě 2020 – připravováno hlavně kvůli </a:t>
            </a:r>
            <a:r>
              <a:rPr lang="cs-CZ" dirty="0" err="1"/>
              <a:t>MAPům</a:t>
            </a:r>
            <a:r>
              <a:rPr lang="cs-CZ" dirty="0"/>
              <a:t> končícím v roce 2021</a:t>
            </a:r>
          </a:p>
          <a:p>
            <a:r>
              <a:rPr lang="cs-CZ" dirty="0" smtClean="0"/>
              <a:t>důraz </a:t>
            </a:r>
            <a:r>
              <a:rPr lang="cs-CZ" dirty="0"/>
              <a:t>bude kladen na zachování žadatele a udržení týmů</a:t>
            </a:r>
          </a:p>
          <a:p>
            <a:r>
              <a:rPr lang="cs-CZ" dirty="0" smtClean="0"/>
              <a:t>projekty </a:t>
            </a:r>
            <a:r>
              <a:rPr lang="cs-CZ" dirty="0"/>
              <a:t>budou cca kolem 2 mil. Kč</a:t>
            </a:r>
          </a:p>
          <a:p>
            <a:r>
              <a:rPr lang="cs-CZ" dirty="0" smtClean="0"/>
              <a:t>ukončení </a:t>
            </a:r>
            <a:r>
              <a:rPr lang="cs-CZ" dirty="0"/>
              <a:t>realizace nejpozději 30. 11. 2023</a:t>
            </a:r>
          </a:p>
          <a:p>
            <a:r>
              <a:rPr lang="cs-CZ" dirty="0" smtClean="0"/>
              <a:t>témata </a:t>
            </a:r>
            <a:r>
              <a:rPr lang="cs-CZ" dirty="0"/>
              <a:t>zůstanou stejná jako nyní, zaměření na duševní zdraví všech aktérů v systému vzdělávání</a:t>
            </a:r>
          </a:p>
          <a:p>
            <a:r>
              <a:rPr lang="cs-CZ" dirty="0" smtClean="0"/>
              <a:t>významný </a:t>
            </a:r>
            <a:r>
              <a:rPr lang="cs-CZ" dirty="0"/>
              <a:t>akcent bude přidělen občanskému vzdělávání a celoživotnímu </a:t>
            </a:r>
            <a:r>
              <a:rPr lang="cs-CZ" dirty="0" smtClean="0"/>
              <a:t>neprofesnímu vzdělávání</a:t>
            </a:r>
            <a:endParaRPr lang="cs-CZ" dirty="0"/>
          </a:p>
          <a:p>
            <a:r>
              <a:rPr lang="cs-CZ" dirty="0" smtClean="0"/>
              <a:t>další </a:t>
            </a:r>
            <a:r>
              <a:rPr lang="cs-CZ" dirty="0"/>
              <a:t>konkrétní jednání </a:t>
            </a:r>
            <a:r>
              <a:rPr lang="cs-CZ" dirty="0" smtClean="0"/>
              <a:t>k přípravě výzvy proběhne </a:t>
            </a:r>
            <a:r>
              <a:rPr lang="cs-CZ" dirty="0"/>
              <a:t>na konci března 2020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8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538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5</a:t>
            </a:r>
            <a:r>
              <a:rPr lang="cs-CZ" sz="3200" b="1" dirty="0" smtClean="0">
                <a:latin typeface="+mn-lt"/>
              </a:rPr>
              <a:t>. Implementace MAP 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PS Financování</a:t>
            </a:r>
          </a:p>
          <a:p>
            <a:pPr algn="just"/>
            <a:r>
              <a:rPr lang="cs-CZ" dirty="0" smtClean="0"/>
              <a:t>Příprava semináře pro ekonomické pracovníky škol – Ing. </a:t>
            </a:r>
            <a:r>
              <a:rPr lang="cs-CZ" dirty="0" err="1" smtClean="0"/>
              <a:t>Capová</a:t>
            </a:r>
            <a:r>
              <a:rPr lang="cs-CZ" dirty="0" smtClean="0"/>
              <a:t>, téma fondy PO se zaměřením na FKSP.</a:t>
            </a:r>
          </a:p>
          <a:p>
            <a:pPr algn="just"/>
            <a:r>
              <a:rPr lang="cs-CZ" dirty="0" smtClean="0"/>
              <a:t>Příprava praktického workshopu pro školní kuchyně – pan Plzák, zdravé a pestré vaření s využitím </a:t>
            </a:r>
            <a:r>
              <a:rPr lang="cs-CZ" dirty="0" err="1" smtClean="0"/>
              <a:t>konvektomatů</a:t>
            </a:r>
            <a:r>
              <a:rPr lang="cs-CZ" dirty="0" smtClean="0"/>
              <a:t> a v souladu se spotřebním košem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i="1" dirty="0" smtClean="0"/>
              <a:t>PS Rovné příležitosti</a:t>
            </a:r>
          </a:p>
          <a:p>
            <a:pPr algn="just"/>
            <a:r>
              <a:rPr lang="cs-CZ" dirty="0" smtClean="0"/>
              <a:t>2. 6</a:t>
            </a:r>
            <a:r>
              <a:rPr lang="cs-CZ" dirty="0"/>
              <a:t>. </a:t>
            </a:r>
            <a:r>
              <a:rPr lang="cs-CZ" dirty="0" smtClean="0"/>
              <a:t>2020 Diagnostika </a:t>
            </a:r>
            <a:r>
              <a:rPr lang="cs-CZ" dirty="0"/>
              <a:t>schopností a dovedností v oblasti čtení a </a:t>
            </a:r>
            <a:r>
              <a:rPr lang="cs-CZ" dirty="0" smtClean="0"/>
              <a:t>psaní, Diagnostika </a:t>
            </a:r>
            <a:r>
              <a:rPr lang="cs-CZ" dirty="0"/>
              <a:t>matematických schopností a </a:t>
            </a:r>
            <a:r>
              <a:rPr lang="cs-CZ" dirty="0" smtClean="0"/>
              <a:t>dovedností s paní Mgr. Bednářovou (PPP Brno). Celodenní seminář s akreditací proběhne v prostorách ZŠ Prameny. </a:t>
            </a:r>
          </a:p>
          <a:p>
            <a:pPr algn="just"/>
            <a:r>
              <a:rPr lang="cs-CZ" dirty="0" smtClean="0"/>
              <a:t>23. – 24. 10. 2020 Edukační pobyt rodičovských skupin na Hrádku. Určeno pro rodiče a jejich děti s diagnózou poruchy učení (tzv. poruchy „</a:t>
            </a:r>
            <a:r>
              <a:rPr lang="cs-CZ" dirty="0" err="1" smtClean="0"/>
              <a:t>dys</a:t>
            </a:r>
            <a:r>
              <a:rPr lang="cs-CZ" dirty="0"/>
              <a:t>“). </a:t>
            </a:r>
            <a:r>
              <a:rPr lang="cs-CZ" dirty="0" smtClean="0"/>
              <a:t>Odborní lektoři Mgr</a:t>
            </a:r>
            <a:r>
              <a:rPr lang="cs-CZ" dirty="0"/>
              <a:t>. Ivana </a:t>
            </a:r>
            <a:r>
              <a:rPr lang="cs-CZ" dirty="0" err="1"/>
              <a:t>Mikeszová</a:t>
            </a:r>
            <a:r>
              <a:rPr lang="cs-CZ" dirty="0"/>
              <a:t>, speciální </a:t>
            </a:r>
            <a:r>
              <a:rPr lang="cs-CZ" dirty="0" smtClean="0"/>
              <a:t>pedagožka a PhDr</a:t>
            </a:r>
            <a:r>
              <a:rPr lang="cs-CZ" dirty="0"/>
              <a:t>. Věra Podhorná, </a:t>
            </a:r>
            <a:r>
              <a:rPr lang="cs-CZ" dirty="0" smtClean="0"/>
              <a:t>psycholožka.</a:t>
            </a:r>
          </a:p>
          <a:p>
            <a:pPr algn="just"/>
            <a:r>
              <a:rPr lang="cs-CZ" dirty="0" smtClean="0"/>
              <a:t>Kodex chování ve školách.</a:t>
            </a:r>
            <a:endParaRPr lang="cs-CZ" dirty="0"/>
          </a:p>
          <a:p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538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5</a:t>
            </a:r>
            <a:r>
              <a:rPr lang="cs-CZ" sz="3200" b="1" dirty="0" smtClean="0">
                <a:latin typeface="+mn-lt"/>
              </a:rPr>
              <a:t>. Implementace MAP 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i="1" dirty="0" smtClean="0"/>
              <a:t>PS Matematická gramotnost</a:t>
            </a:r>
          </a:p>
          <a:p>
            <a:pPr algn="just"/>
            <a:r>
              <a:rPr lang="cs-CZ" dirty="0"/>
              <a:t>23</a:t>
            </a:r>
            <a:r>
              <a:rPr lang="cs-CZ" dirty="0" smtClean="0"/>
              <a:t>. 4. 2020 soutěž Matematika </a:t>
            </a:r>
            <a:r>
              <a:rPr lang="cs-CZ" dirty="0"/>
              <a:t>je zábava pro 4</a:t>
            </a:r>
            <a:r>
              <a:rPr lang="cs-CZ" dirty="0" smtClean="0"/>
              <a:t>. ročníky </a:t>
            </a:r>
            <a:r>
              <a:rPr lang="cs-CZ" dirty="0"/>
              <a:t>základních </a:t>
            </a:r>
            <a:r>
              <a:rPr lang="cs-CZ" dirty="0" smtClean="0"/>
              <a:t>škol, tříčlenná soutěžní družstva, inkluzivní sestavení týmů. Prostory SVČ </a:t>
            </a:r>
            <a:r>
              <a:rPr lang="cs-CZ" dirty="0" err="1" smtClean="0"/>
              <a:t>Juventus</a:t>
            </a:r>
            <a:r>
              <a:rPr lang="cs-CZ" dirty="0" smtClean="0"/>
              <a:t>, Karviná.</a:t>
            </a:r>
            <a:endParaRPr lang="cs-CZ" dirty="0"/>
          </a:p>
          <a:p>
            <a:r>
              <a:rPr lang="cs-CZ" dirty="0" smtClean="0"/>
              <a:t>Příprava </a:t>
            </a:r>
            <a:r>
              <a:rPr lang="cs-CZ" dirty="0"/>
              <a:t>podzimní </a:t>
            </a:r>
            <a:r>
              <a:rPr lang="cs-CZ" dirty="0" smtClean="0"/>
              <a:t>soutěže </a:t>
            </a:r>
            <a:r>
              <a:rPr lang="cs-CZ" dirty="0"/>
              <a:t>v aktivitách ABAKU pro žáky 2</a:t>
            </a:r>
            <a:r>
              <a:rPr lang="cs-CZ" dirty="0" smtClean="0"/>
              <a:t>. stupeň ZŠ.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i="1" dirty="0"/>
              <a:t>PS </a:t>
            </a:r>
            <a:r>
              <a:rPr lang="cs-CZ" b="1" i="1" dirty="0" smtClean="0"/>
              <a:t>Čtenářská </a:t>
            </a:r>
            <a:r>
              <a:rPr lang="cs-CZ" b="1" i="1" dirty="0"/>
              <a:t>gramotnost</a:t>
            </a:r>
          </a:p>
          <a:p>
            <a:pPr algn="just"/>
            <a:r>
              <a:rPr lang="cs-CZ" dirty="0" smtClean="0"/>
              <a:t>Knížka pro prvňáčka a návazný program v knihovnách.</a:t>
            </a:r>
            <a:endParaRPr lang="cs-CZ" dirty="0"/>
          </a:p>
          <a:p>
            <a:r>
              <a:rPr lang="cs-CZ" dirty="0" err="1" smtClean="0"/>
              <a:t>Bookstart</a:t>
            </a:r>
            <a:r>
              <a:rPr lang="cs-CZ" dirty="0" smtClean="0"/>
              <a:t> s knížkou do života – vítání občánků a návazný program v knihovnách.</a:t>
            </a:r>
          </a:p>
          <a:p>
            <a:r>
              <a:rPr lang="cs-CZ" dirty="0" smtClean="0"/>
              <a:t>18. – 20. 5. 2020 Divadélko do škol - Romantismus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1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538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5</a:t>
            </a:r>
            <a:r>
              <a:rPr lang="cs-CZ" sz="3200" b="1" dirty="0" smtClean="0">
                <a:latin typeface="+mn-lt"/>
              </a:rPr>
              <a:t>. Implementace MAP 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i="1" dirty="0" smtClean="0"/>
              <a:t>PS Polytechnické vzdělávání a digitalizace</a:t>
            </a:r>
          </a:p>
          <a:p>
            <a:pPr algn="just"/>
            <a:r>
              <a:rPr lang="cs-CZ" dirty="0" smtClean="0"/>
              <a:t>Kroužky techniky na SPŠ Karviná, od října 2020 kroužky řemesel ve spolupráci se SŠ, ZŠ a MŠ Komenského, Karviná.</a:t>
            </a:r>
            <a:endParaRPr lang="cs-CZ" dirty="0"/>
          </a:p>
          <a:p>
            <a:r>
              <a:rPr lang="cs-CZ" dirty="0" smtClean="0"/>
              <a:t>Zážitková polytechnika – výjezdy MŠ a ZŠ.</a:t>
            </a:r>
          </a:p>
          <a:p>
            <a:r>
              <a:rPr lang="cs-CZ" dirty="0"/>
              <a:t>Kalendář akcí: </a:t>
            </a:r>
            <a:r>
              <a:rPr lang="cs-CZ" dirty="0">
                <a:hlinkClick r:id="rId2"/>
              </a:rPr>
              <a:t>http://www.prolepsiuceni.cz/2018/kalendar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endParaRPr lang="cs-CZ" b="1" i="1" dirty="0" smtClean="0"/>
          </a:p>
          <a:p>
            <a:pPr marL="0" indent="0" algn="just">
              <a:buNone/>
            </a:pPr>
            <a:r>
              <a:rPr lang="cs-CZ" b="1" i="1" dirty="0" smtClean="0"/>
              <a:t>PS Kariérové poradenství a podnikavost</a:t>
            </a:r>
            <a:endParaRPr lang="cs-CZ" b="1" i="1" dirty="0"/>
          </a:p>
          <a:p>
            <a:pPr algn="just"/>
            <a:r>
              <a:rPr lang="cs-CZ" dirty="0" smtClean="0"/>
              <a:t>5 školních klubů podnikavosti, realizace </a:t>
            </a:r>
            <a:r>
              <a:rPr lang="cs-CZ" dirty="0"/>
              <a:t>exkurzí – </a:t>
            </a:r>
            <a:r>
              <a:rPr lang="cs-CZ" dirty="0" smtClean="0"/>
              <a:t>cestovní kancelář, </a:t>
            </a:r>
            <a:r>
              <a:rPr lang="cs-CZ" dirty="0"/>
              <a:t>sociální inkubátor, vedení města Orlová, Slezská diakonie, knihovna</a:t>
            </a:r>
          </a:p>
          <a:p>
            <a:pPr algn="just"/>
            <a:r>
              <a:rPr lang="cs-CZ" dirty="0" smtClean="0"/>
              <a:t>Zapojení </a:t>
            </a:r>
            <a:r>
              <a:rPr lang="cs-CZ" dirty="0"/>
              <a:t>do programu Kreativní business, kterým město Karviná podporuje iniciativ mladých lidí od 13 do 30 let.</a:t>
            </a:r>
          </a:p>
          <a:p>
            <a:pPr algn="just"/>
            <a:r>
              <a:rPr lang="cs-CZ" dirty="0" smtClean="0"/>
              <a:t>Příprava </a:t>
            </a:r>
            <a:r>
              <a:rPr lang="cs-CZ" dirty="0"/>
              <a:t>motivačních karet, realizace grafiky, čekáme na tisk. Nákup karet hodnot od centra kompetenci.</a:t>
            </a:r>
          </a:p>
          <a:p>
            <a:pPr algn="just"/>
            <a:r>
              <a:rPr lang="cs-CZ" dirty="0" smtClean="0"/>
              <a:t>Seznam </a:t>
            </a:r>
            <a:r>
              <a:rPr lang="cs-CZ" dirty="0"/>
              <a:t>exkurzí pro základní školy.</a:t>
            </a:r>
          </a:p>
        </p:txBody>
      </p:sp>
    </p:spTree>
    <p:extLst>
      <p:ext uri="{BB962C8B-B14F-4D97-AF65-F5344CB8AC3E}">
        <p14:creationId xmlns:p14="http://schemas.microsoft.com/office/powerpoint/2010/main" val="10582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66CC8AA9CDAD49BE8FEAAA7A1A8399" ma:contentTypeVersion="0" ma:contentTypeDescription="Vytvoří nový dokument" ma:contentTypeScope="" ma:versionID="dd6cc550606fc65f462fe79dd8b75f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5948d4371f5df244b06b95d440ff10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39081F-1053-4767-93B5-B7E8772A9D65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4181FD5-1361-49A5-A2F7-EE81DEE2D9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8FDDF3-97A0-42DF-B84D-6D64049C1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2693</TotalTime>
  <Words>849</Words>
  <Application>Microsoft Office PowerPoint</Application>
  <PresentationFormat>Širokoúhlá obrazovka</PresentationFormat>
  <Paragraphs>122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Bahnschrift SemiCondensed</vt:lpstr>
      <vt:lpstr>Calibri</vt:lpstr>
      <vt:lpstr>Calibri Light</vt:lpstr>
      <vt:lpstr>Times New Roman</vt:lpstr>
      <vt:lpstr>Wingdings</vt:lpstr>
      <vt:lpstr>Motiv Office</vt:lpstr>
      <vt:lpstr>9. zasedání Řídícího výboru  projektu Místní akční plán rozvoje vzdělávání    v ORP Karviná II,  reg. č. CZ.02.3.68/0.0/0.0/17_047/0008623</vt:lpstr>
      <vt:lpstr>Program</vt:lpstr>
      <vt:lpstr>      1. Úvodní slovo zástupce realizátora projektu  Mgr. Andrzej Bizoń, předseda ŘV      </vt:lpstr>
      <vt:lpstr>3. Aktuální informace o průběhu realizace projektu MAP II  </vt:lpstr>
      <vt:lpstr>4. Dotační okénko</vt:lpstr>
      <vt:lpstr>4. Dotační okénko</vt:lpstr>
      <vt:lpstr>5. Implementace MAP  </vt:lpstr>
      <vt:lpstr>5. Implementace MAP  </vt:lpstr>
      <vt:lpstr>5. Implementace MAP  </vt:lpstr>
      <vt:lpstr>5. Implementace MAP  </vt:lpstr>
      <vt:lpstr>6. Schválení úkolů na následující 3 měsíců  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BG</dc:creator>
  <cp:lastModifiedBy>Petra Kantorová</cp:lastModifiedBy>
  <cp:revision>421</cp:revision>
  <dcterms:created xsi:type="dcterms:W3CDTF">2016-03-16T11:46:29Z</dcterms:created>
  <dcterms:modified xsi:type="dcterms:W3CDTF">2020-03-02T08:04:35Z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0x0101009166CC8AA9CDAD49BE8FEAAA7A1A8399</vt:lpwstr>
  </property>
</Properties>
</file>