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notesMasterIdLst>
    <p:notesMasterId r:id="rId29"/>
  </p:notesMasterIdLst>
  <p:sldIdLst>
    <p:sldId id="256" r:id="rId5"/>
    <p:sldId id="257" r:id="rId6"/>
    <p:sldId id="260" r:id="rId7"/>
    <p:sldId id="258" r:id="rId8"/>
    <p:sldId id="316" r:id="rId9"/>
    <p:sldId id="319" r:id="rId10"/>
    <p:sldId id="317" r:id="rId11"/>
    <p:sldId id="318" r:id="rId12"/>
    <p:sldId id="302" r:id="rId13"/>
    <p:sldId id="306" r:id="rId14"/>
    <p:sldId id="308" r:id="rId15"/>
    <p:sldId id="309" r:id="rId16"/>
    <p:sldId id="303" r:id="rId17"/>
    <p:sldId id="304" r:id="rId18"/>
    <p:sldId id="311" r:id="rId19"/>
    <p:sldId id="312" r:id="rId20"/>
    <p:sldId id="313" r:id="rId21"/>
    <p:sldId id="320" r:id="rId22"/>
    <p:sldId id="322" r:id="rId23"/>
    <p:sldId id="323" r:id="rId24"/>
    <p:sldId id="324" r:id="rId25"/>
    <p:sldId id="325" r:id="rId26"/>
    <p:sldId id="300" r:id="rId27"/>
    <p:sldId id="30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4F4"/>
    <a:srgbClr val="D9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4" d="100"/>
          <a:sy n="84" d="100"/>
        </p:scale>
        <p:origin x="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A475-B6F9-4123-95E9-B960929CB98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A58C-0BE4-4C44-930C-2296F48FF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0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96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2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80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7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9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8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0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1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A81F-C20B-4880-A93C-442D3CDC47FE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1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lepsiuceni.cz/2018/kalenda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903" y="538557"/>
            <a:ext cx="6653801" cy="14856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9835" y="1527312"/>
            <a:ext cx="9938197" cy="3803375"/>
          </a:xfrm>
        </p:spPr>
        <p:txBody>
          <a:bodyPr>
            <a:normAutofit/>
          </a:bodyPr>
          <a:lstStyle/>
          <a:p>
            <a:r>
              <a:rPr lang="cs-CZ" dirty="0"/>
              <a:t>8</a:t>
            </a:r>
            <a:r>
              <a:rPr lang="cs-CZ" dirty="0" smtClean="0"/>
              <a:t>. </a:t>
            </a:r>
            <a:r>
              <a:rPr lang="cs-CZ" dirty="0"/>
              <a:t>zasedání Řídícího výboru</a:t>
            </a:r>
            <a:br>
              <a:rPr lang="cs-CZ" dirty="0"/>
            </a:br>
            <a:r>
              <a:rPr lang="cs-CZ" dirty="0"/>
              <a:t> </a:t>
            </a:r>
            <a:r>
              <a:rPr lang="cs-CZ" sz="4000" dirty="0"/>
              <a:t>projektu Místní akční plán rozvoje vzdělávání    v ORP </a:t>
            </a:r>
            <a:r>
              <a:rPr lang="cs-CZ" sz="4000" dirty="0" smtClean="0"/>
              <a:t>Karviná </a:t>
            </a:r>
            <a:r>
              <a:rPr lang="cs-CZ" sz="4000" dirty="0"/>
              <a:t>II, </a:t>
            </a:r>
            <a:br>
              <a:rPr lang="cs-CZ" sz="4000" dirty="0"/>
            </a:br>
            <a:r>
              <a:rPr lang="cs-CZ" sz="3200" dirty="0" err="1"/>
              <a:t>reg</a:t>
            </a:r>
            <a:r>
              <a:rPr lang="cs-CZ" sz="3200" dirty="0"/>
              <a:t>. č. </a:t>
            </a:r>
            <a:r>
              <a:rPr lang="cs-CZ" sz="3200" dirty="0" smtClean="0"/>
              <a:t>CZ.02.3.68/0.0/0.0/17_047/0008623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76610"/>
            <a:ext cx="9144000" cy="755373"/>
          </a:xfrm>
        </p:spPr>
        <p:txBody>
          <a:bodyPr/>
          <a:lstStyle/>
          <a:p>
            <a:r>
              <a:rPr lang="cs-CZ" b="1" dirty="0"/>
              <a:t>2</a:t>
            </a:r>
            <a:r>
              <a:rPr lang="cs-CZ" b="1" dirty="0" smtClean="0"/>
              <a:t>. prosince </a:t>
            </a:r>
            <a:r>
              <a:rPr lang="cs-CZ" b="1" dirty="0" smtClean="0"/>
              <a:t>2019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846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7201"/>
            <a:ext cx="10515600" cy="60852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3300" b="1" dirty="0"/>
              <a:t>Stávající - Personální podpora</a:t>
            </a:r>
            <a:endParaRPr lang="cs-CZ" sz="3300" dirty="0"/>
          </a:p>
          <a:p>
            <a:pPr lvl="2"/>
            <a:r>
              <a:rPr lang="cs-CZ" dirty="0"/>
              <a:t>Školní asistent</a:t>
            </a:r>
          </a:p>
          <a:p>
            <a:pPr lvl="2"/>
            <a:r>
              <a:rPr lang="cs-CZ" dirty="0"/>
              <a:t>Školní speciální pedagog</a:t>
            </a:r>
          </a:p>
          <a:p>
            <a:pPr lvl="2"/>
            <a:r>
              <a:rPr lang="cs-CZ" dirty="0"/>
              <a:t>Školní psycholog</a:t>
            </a:r>
          </a:p>
          <a:p>
            <a:pPr lvl="2"/>
            <a:r>
              <a:rPr lang="cs-CZ" dirty="0"/>
              <a:t>Sociální pedagog</a:t>
            </a:r>
          </a:p>
          <a:p>
            <a:pPr lvl="2"/>
            <a:r>
              <a:rPr lang="cs-CZ" dirty="0"/>
              <a:t>Chůva (pouze MŠ)</a:t>
            </a:r>
          </a:p>
          <a:p>
            <a:pPr lvl="2"/>
            <a:r>
              <a:rPr lang="cs-CZ" dirty="0"/>
              <a:t>Školní kariérový poradce (pouze ZŠ)</a:t>
            </a:r>
          </a:p>
          <a:p>
            <a:pPr lvl="2"/>
            <a:endParaRPr lang="cs-CZ" dirty="0"/>
          </a:p>
          <a:p>
            <a:pPr lvl="0"/>
            <a:r>
              <a:rPr lang="cs-CZ" sz="3300" b="1" dirty="0"/>
              <a:t>Stávající ostatní – snížení počtu šablon</a:t>
            </a:r>
            <a:endParaRPr lang="cs-CZ" sz="3300" dirty="0"/>
          </a:p>
          <a:p>
            <a:pPr lvl="2"/>
            <a:r>
              <a:rPr lang="cs-CZ" dirty="0"/>
              <a:t>Doučování žáků ZŠ ohrožených školním neúspěchem</a:t>
            </a:r>
          </a:p>
          <a:p>
            <a:pPr lvl="2"/>
            <a:r>
              <a:rPr lang="cs-CZ" dirty="0"/>
              <a:t>Projektový den ve škole - spojení do jedné šablony s šablonou Zapojení odborníka z praxe do výuky (MŠ i ZŠ)</a:t>
            </a:r>
          </a:p>
          <a:p>
            <a:pPr lvl="2"/>
            <a:r>
              <a:rPr lang="cs-CZ" dirty="0"/>
              <a:t>Projektový den mimo školu (MŠ i ZŠ)</a:t>
            </a:r>
          </a:p>
          <a:p>
            <a:pPr lvl="2"/>
            <a:r>
              <a:rPr lang="cs-CZ" dirty="0"/>
              <a:t>Klub pro žáky ZŠ (zrušení variant aktivity)</a:t>
            </a:r>
          </a:p>
          <a:p>
            <a:pPr lvl="2"/>
            <a:r>
              <a:rPr lang="cs-CZ" dirty="0"/>
              <a:t>Využití ICT ve vzdělávání (MŠ i ZŠ)</a:t>
            </a:r>
          </a:p>
          <a:p>
            <a:pPr lvl="2"/>
            <a:r>
              <a:rPr lang="cs-CZ" dirty="0"/>
              <a:t>Sdílení zkušeností pedagogů z různých škol/školských zařízení (MŠ i ZŠ)</a:t>
            </a:r>
          </a:p>
          <a:p>
            <a:pPr lvl="2"/>
            <a:r>
              <a:rPr lang="cs-CZ" dirty="0"/>
              <a:t>Tandemová výuka (pouze ZŠ)</a:t>
            </a:r>
          </a:p>
          <a:p>
            <a:pPr lvl="2"/>
            <a:r>
              <a:rPr lang="cs-CZ" dirty="0"/>
              <a:t>Odborně zaměřená tematická setkávání a spolupráce s rodiči dětí v MŠ – doplněno o možnost realizovat jednotlivá setkání i jako komunitně osvětová – </a:t>
            </a:r>
            <a:r>
              <a:rPr lang="cs-CZ" dirty="0">
                <a:solidFill>
                  <a:srgbClr val="FF0000"/>
                </a:solidFill>
              </a:rPr>
              <a:t>bude zařazeno i pro ZŠ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8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7201"/>
            <a:ext cx="10515600" cy="6085268"/>
          </a:xfrm>
        </p:spPr>
        <p:txBody>
          <a:bodyPr>
            <a:normAutofit fontScale="55000" lnSpcReduction="20000"/>
          </a:bodyPr>
          <a:lstStyle/>
          <a:p>
            <a:r>
              <a:rPr lang="cs-CZ" sz="4800" b="1" dirty="0"/>
              <a:t>IROP – program RE:START</a:t>
            </a:r>
            <a:endParaRPr lang="cs-CZ" sz="4800" b="1" dirty="0">
              <a:solidFill>
                <a:srgbClr val="FF0000"/>
              </a:solidFill>
            </a:endParaRPr>
          </a:p>
          <a:p>
            <a:endParaRPr lang="cs-CZ" sz="4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4400" dirty="0"/>
              <a:t>Připravovaná výzva č. 91 Infrastruktura základních škol pro uhelné regiony (pravděpodobné vyhlášení konec roku 2019).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4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4400" dirty="0"/>
              <a:t>Alokace cca 265 mil. Kč z EFRR. Rozmezí celkových způsobilých výdajů bude stanoveno na 1 – 30 mil. Kč na projekt.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4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4400" dirty="0"/>
              <a:t>Podporované aktivity a věcné zaměření výzvy bude shodné jako výzvy IROP č. 46 a 47. Na území SO ORP se SLV bude možno realizovat i aktivitu budování nových kmenových učeben jako součást projektu, který řeší klíčové kompetence.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4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4400" dirty="0"/>
              <a:t>Pro připomenutí z IROP je možné žádat dotaci na bezbariérovost objektu a odborné učebny v klíčových kompetencích přírodní vědy, cizí jazyky, technické obory a řemesla, digitální technologie a konektivitu.</a:t>
            </a:r>
            <a:endParaRPr lang="cs-CZ" sz="4400" b="1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4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4400" dirty="0"/>
              <a:t>Souhlas zřizovatele.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7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7201"/>
            <a:ext cx="10515600" cy="6085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PROGRAM ROZVOJE VENKOVA - MAS</a:t>
            </a:r>
            <a:endParaRPr lang="cs-CZ" sz="32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Další novinkou jsou výzvy připravované Místními akčními skupinami, tzv. Program rozvoje venkova, kde naopak budou moci školy žádat o příspěvky na školní jídelny, družiny, kmenové třídy apod. (to, co nelze z IROP). I zde je podmínka souladu záměru s MAP. </a:t>
            </a:r>
          </a:p>
          <a:p>
            <a:pPr marL="0" indent="0">
              <a:buNone/>
            </a:pPr>
            <a:endParaRPr lang="cs-CZ" sz="6000" dirty="0" smtClean="0"/>
          </a:p>
          <a:p>
            <a:endParaRPr lang="cs-CZ" sz="6000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516" y="3346574"/>
            <a:ext cx="8571719" cy="299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5</a:t>
            </a:r>
            <a:r>
              <a:rPr lang="cs-CZ" sz="3200" b="1" dirty="0" smtClean="0">
                <a:latin typeface="+mn-lt"/>
              </a:rPr>
              <a:t>. </a:t>
            </a:r>
            <a:r>
              <a:rPr lang="cs-CZ" sz="3200" b="1" dirty="0">
                <a:latin typeface="+mn-lt"/>
              </a:rPr>
              <a:t>Aktualizace Strategického rámce MAP 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Základní škola a Mateřská škola Dětmarovice, příspěvková organizace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přidat </a:t>
            </a:r>
            <a:r>
              <a:rPr lang="cs-CZ" dirty="0"/>
              <a:t>křížek do </a:t>
            </a:r>
            <a:r>
              <a:rPr lang="cs-CZ" dirty="0" smtClean="0"/>
              <a:t>bezbariérovosti k zařazenému investičnímu záměru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8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666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6</a:t>
            </a:r>
            <a:r>
              <a:rPr lang="cs-CZ" sz="3200" b="1" dirty="0" smtClean="0">
                <a:latin typeface="+mn-lt"/>
              </a:rPr>
              <a:t>. </a:t>
            </a:r>
            <a:r>
              <a:rPr lang="cs-CZ" sz="3200" b="1" dirty="0">
                <a:latin typeface="+mn-lt"/>
              </a:rPr>
              <a:t>a</a:t>
            </a:r>
            <a:r>
              <a:rPr lang="cs-CZ" sz="3200" b="1" dirty="0" smtClean="0">
                <a:latin typeface="+mn-lt"/>
              </a:rPr>
              <a:t> 7. </a:t>
            </a:r>
            <a:r>
              <a:rPr lang="cs-CZ" sz="3200" b="1" dirty="0" smtClean="0">
                <a:latin typeface="+mn-lt"/>
              </a:rPr>
              <a:t>Implementace </a:t>
            </a:r>
            <a:r>
              <a:rPr lang="cs-CZ" sz="3200" b="1" dirty="0" smtClean="0">
                <a:latin typeface="+mn-lt"/>
              </a:rPr>
              <a:t>MAP za roky 2019 a 2020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Rok 2019 bude evaluován ze strany pracovních skupin – úkol na leden 2020. </a:t>
            </a:r>
            <a:r>
              <a:rPr lang="cs-CZ" sz="3200" dirty="0" smtClean="0"/>
              <a:t>Na příštím jednání řídícího výboru budou výsledky prezentovány, zejména statistiky podpořených cílových skupin. 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Rok 2020:</a:t>
            </a:r>
          </a:p>
          <a:p>
            <a:pPr marL="0" indent="0">
              <a:buNone/>
            </a:pPr>
            <a:r>
              <a:rPr lang="cs-CZ" dirty="0" smtClean="0"/>
              <a:t>Ke schválení aktivity v celkové hodnotě 1.186.450,- Kč v rámci paušálních nákladů projektu.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52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5" y="0"/>
            <a:ext cx="10067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952"/>
            <a:ext cx="12192000" cy="552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016" y="1042375"/>
            <a:ext cx="12192000" cy="329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88" y="265175"/>
            <a:ext cx="10015615" cy="651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1327"/>
            <a:ext cx="12192000" cy="319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506139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2400" dirty="0" smtClean="0"/>
              <a:t>Úvodní </a:t>
            </a:r>
            <a:r>
              <a:rPr lang="cs-CZ" sz="2400" dirty="0"/>
              <a:t>slovo zástupce realizátora projektu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Kontrola usnášení schopnosti řídícího výboru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Aktuální informace o průběhu realizace projektu MAP II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Dotační okénko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Aktualizace Strategického rámce MAP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Implementace MAP – vyhodnocení roku 2019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Implementace MAP – akční roční plány na rok 2020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Schválení dílčích úkolů pro následující 3 měsíce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Diskuze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/>
              <a:t>Závěr</a:t>
            </a:r>
          </a:p>
          <a:p>
            <a:pPr marL="0" lv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9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938"/>
            <a:ext cx="12192000" cy="590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594" y="0"/>
            <a:ext cx="8732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6345"/>
            <a:ext cx="10515600" cy="60761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2931"/>
            <a:ext cx="12192000" cy="391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62516"/>
            <a:ext cx="10515600" cy="750627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+mn-lt"/>
              </a:rPr>
              <a:t>8</a:t>
            </a:r>
            <a:r>
              <a:rPr lang="cs-CZ" sz="3200" b="1" dirty="0" smtClean="0">
                <a:latin typeface="+mn-lt"/>
              </a:rPr>
              <a:t>. </a:t>
            </a:r>
            <a:r>
              <a:rPr lang="cs-CZ" sz="3200" b="1" dirty="0">
                <a:latin typeface="+mn-lt"/>
              </a:rPr>
              <a:t>Schválení úkolů na následující 3 měsíců</a:t>
            </a:r>
            <a:br>
              <a:rPr lang="cs-CZ" sz="3200" b="1" dirty="0">
                <a:latin typeface="+mn-lt"/>
              </a:rPr>
            </a:br>
            <a:r>
              <a:rPr lang="cs-CZ" sz="3200" dirty="0">
                <a:latin typeface="+mn-lt"/>
              </a:rPr>
              <a:t/>
            </a:r>
            <a:br>
              <a:rPr lang="cs-CZ" sz="3200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34704" y="3873183"/>
            <a:ext cx="10515600" cy="158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latin typeface="+mn-lt"/>
              </a:rPr>
              <a:t>9</a:t>
            </a:r>
            <a:r>
              <a:rPr lang="cs-CZ" sz="3200" dirty="0" smtClean="0">
                <a:latin typeface="+mn-lt"/>
              </a:rPr>
              <a:t>. </a:t>
            </a:r>
            <a:r>
              <a:rPr lang="cs-CZ" sz="3200" b="1" dirty="0">
                <a:latin typeface="+mn-lt"/>
              </a:rPr>
              <a:t>Nastavení termínů setkávání pro rok </a:t>
            </a:r>
            <a:r>
              <a:rPr lang="cs-CZ" sz="3200" b="1" dirty="0" smtClean="0">
                <a:latin typeface="+mn-lt"/>
              </a:rPr>
              <a:t>2020</a:t>
            </a:r>
          </a:p>
          <a:p>
            <a:r>
              <a:rPr lang="cs-CZ" sz="3200" dirty="0" smtClean="0">
                <a:latin typeface="+mn-lt"/>
              </a:rPr>
              <a:t>Březen 2020</a:t>
            </a:r>
            <a:endParaRPr lang="cs-CZ" sz="3200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6452" y="1391861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Realizace komunikačního plánu a procesu – články, tiskové zprávy, reportáže, webové stránky a </a:t>
            </a:r>
            <a:r>
              <a:rPr lang="cs-CZ" sz="2400" dirty="0" err="1" smtClean="0"/>
              <a:t>Facebookový</a:t>
            </a:r>
            <a:r>
              <a:rPr lang="cs-CZ" sz="2400" dirty="0" smtClean="0"/>
              <a:t> profil</a:t>
            </a:r>
            <a:endParaRPr lang="cs-CZ" sz="2400" dirty="0"/>
          </a:p>
          <a:p>
            <a:r>
              <a:rPr lang="cs-CZ" sz="2400" dirty="0"/>
              <a:t>Aktivní činnost pracovních </a:t>
            </a:r>
            <a:r>
              <a:rPr lang="cs-CZ" sz="2400" dirty="0" smtClean="0"/>
              <a:t>skupin – </a:t>
            </a:r>
            <a:r>
              <a:rPr lang="cs-CZ" sz="2400" dirty="0" smtClean="0"/>
              <a:t>postupná identifikace </a:t>
            </a:r>
            <a:r>
              <a:rPr lang="cs-CZ" sz="2400" dirty="0" smtClean="0"/>
              <a:t>místních </a:t>
            </a:r>
            <a:r>
              <a:rPr lang="cs-CZ" sz="2400" dirty="0" err="1" smtClean="0"/>
              <a:t>leadrů</a:t>
            </a:r>
            <a:r>
              <a:rPr lang="cs-CZ" sz="2400" dirty="0" smtClean="0"/>
              <a:t>, </a:t>
            </a:r>
            <a:r>
              <a:rPr lang="cs-CZ" sz="2400" dirty="0" smtClean="0"/>
              <a:t>vyhodnocení </a:t>
            </a:r>
            <a:r>
              <a:rPr lang="cs-CZ" sz="2400" dirty="0" smtClean="0"/>
              <a:t>ARP 2019, </a:t>
            </a:r>
            <a:r>
              <a:rPr lang="cs-CZ" sz="2400" dirty="0" smtClean="0"/>
              <a:t>realizace </a:t>
            </a:r>
            <a:r>
              <a:rPr lang="cs-CZ" sz="2400" dirty="0" smtClean="0"/>
              <a:t>ARP 2020</a:t>
            </a:r>
            <a:endParaRPr lang="cs-CZ" sz="2400" dirty="0"/>
          </a:p>
          <a:p>
            <a:r>
              <a:rPr lang="cs-CZ" sz="2400" dirty="0"/>
              <a:t>Plánování a řízení implementačních aktivit</a:t>
            </a:r>
          </a:p>
          <a:p>
            <a:r>
              <a:rPr lang="cs-CZ" sz="2400" dirty="0"/>
              <a:t>Budování znalostních </a:t>
            </a:r>
            <a:r>
              <a:rPr lang="cs-CZ" sz="2400" dirty="0" smtClean="0"/>
              <a:t>kapacit</a:t>
            </a:r>
          </a:p>
          <a:p>
            <a:r>
              <a:rPr lang="cs-CZ" sz="2400" dirty="0" smtClean="0"/>
              <a:t>Popisy potřeb </a:t>
            </a:r>
            <a:r>
              <a:rPr lang="cs-CZ" sz="2400" dirty="0" smtClean="0"/>
              <a:t>škol – agregace dat</a:t>
            </a:r>
            <a:endParaRPr lang="cs-CZ" sz="2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34704" y="4835268"/>
            <a:ext cx="10515600" cy="158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10. Diskuse </a:t>
            </a:r>
            <a:r>
              <a:rPr lang="cs-CZ" sz="3200" b="1" dirty="0">
                <a:latin typeface="+mn-lt"/>
              </a:rPr>
              <a:t>a závěr</a:t>
            </a:r>
          </a:p>
        </p:txBody>
      </p:sp>
    </p:spTree>
    <p:extLst>
      <p:ext uri="{BB962C8B-B14F-4D97-AF65-F5344CB8AC3E}">
        <p14:creationId xmlns:p14="http://schemas.microsoft.com/office/powerpoint/2010/main" val="12175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100" y="274319"/>
            <a:ext cx="9534235" cy="635615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568696" y="1527048"/>
            <a:ext cx="4892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Děkujeme za pozornost </a:t>
            </a:r>
          </a:p>
          <a:p>
            <a:r>
              <a:rPr lang="cs-CZ" sz="28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 přejeme krásné prožití vánočních svátků, mnoho zdraví </a:t>
            </a:r>
          </a:p>
          <a:p>
            <a:r>
              <a:rPr lang="cs-CZ" sz="28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 spokojenosti v novém roce. </a:t>
            </a:r>
          </a:p>
          <a:p>
            <a:endParaRPr lang="cs-CZ" sz="2800" b="1" i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  <a:p>
            <a:r>
              <a:rPr lang="cs-CZ" sz="28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Realizační tým</a:t>
            </a:r>
            <a:endParaRPr lang="cs-CZ" sz="2800" b="1" i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390" y="3273551"/>
            <a:ext cx="9144000" cy="1863689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4000" b="1" dirty="0">
                <a:latin typeface="+mn-lt"/>
              </a:rPr>
              <a:t>1. Úvodní slovo zástupce realizátora projektu</a:t>
            </a:r>
            <a:br>
              <a:rPr lang="cs-CZ" sz="4000" b="1" dirty="0">
                <a:latin typeface="+mn-lt"/>
              </a:rPr>
            </a:br>
            <a:r>
              <a:rPr lang="cs-CZ" sz="4000" b="1" dirty="0">
                <a:latin typeface="+mn-lt"/>
              </a:rPr>
              <a:t/>
            </a:r>
            <a:br>
              <a:rPr lang="cs-CZ" sz="4000" b="1" dirty="0">
                <a:latin typeface="+mn-lt"/>
              </a:rPr>
            </a:br>
            <a:r>
              <a:rPr lang="cs-CZ" sz="4000" dirty="0" smtClean="0">
                <a:latin typeface="+mn-lt"/>
              </a:rPr>
              <a:t>Mgr</a:t>
            </a:r>
            <a:r>
              <a:rPr lang="cs-CZ" sz="4000" dirty="0">
                <a:latin typeface="+mn-lt"/>
              </a:rPr>
              <a:t>. Andrzej </a:t>
            </a:r>
            <a:r>
              <a:rPr lang="cs-CZ" sz="4000" dirty="0" err="1" smtClean="0">
                <a:latin typeface="+mn-lt"/>
              </a:rPr>
              <a:t>Bizoń</a:t>
            </a:r>
            <a:r>
              <a:rPr lang="cs-CZ" sz="4000" dirty="0" smtClean="0">
                <a:latin typeface="+mn-lt"/>
              </a:rPr>
              <a:t>, předseda ŘV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>
                <a:latin typeface="+mn-lt"/>
              </a:rPr>
              <a:t/>
            </a:r>
            <a:br>
              <a:rPr lang="cs-CZ" sz="4000" b="1" dirty="0">
                <a:latin typeface="+mn-lt"/>
              </a:rPr>
            </a:br>
            <a:r>
              <a:rPr lang="cs-CZ" sz="4000" i="1" dirty="0">
                <a:latin typeface="+mn-lt"/>
              </a:rPr>
              <a:t/>
            </a:r>
            <a:br>
              <a:rPr lang="cs-CZ" sz="4000" i="1" dirty="0">
                <a:latin typeface="+mn-lt"/>
              </a:rPr>
            </a:br>
            <a:r>
              <a:rPr lang="cs-CZ" sz="4000" i="1" dirty="0">
                <a:latin typeface="+mn-lt"/>
              </a:rPr>
              <a:t/>
            </a:r>
            <a:br>
              <a:rPr lang="cs-CZ" sz="4000" i="1" dirty="0">
                <a:latin typeface="+mn-lt"/>
              </a:rPr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i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67390" y="3395125"/>
            <a:ext cx="10130506" cy="28820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12000" b="1" dirty="0">
                <a:latin typeface="+mn-lt"/>
              </a:rPr>
              <a:t>2</a:t>
            </a:r>
            <a:r>
              <a:rPr lang="cs-CZ" sz="12000" b="1" dirty="0" smtClean="0">
                <a:latin typeface="+mn-lt"/>
              </a:rPr>
              <a:t>. Kontrola usnášení schopnosti řídícího výboru</a:t>
            </a:r>
          </a:p>
          <a:p>
            <a:pPr algn="l"/>
            <a:endParaRPr lang="cs-CZ" sz="8000" b="1" dirty="0" smtClean="0">
              <a:latin typeface="+mn-lt"/>
            </a:endParaRPr>
          </a:p>
          <a:p>
            <a:pPr algn="l"/>
            <a:r>
              <a:rPr lang="cs-CZ" sz="8000" b="1" dirty="0" smtClean="0">
                <a:latin typeface="+mn-lt"/>
              </a:rPr>
              <a:t>Počet členů ŘV: 28</a:t>
            </a:r>
          </a:p>
          <a:p>
            <a:pPr algn="l"/>
            <a:r>
              <a:rPr lang="cs-CZ" sz="8000" b="1" dirty="0" smtClean="0">
                <a:latin typeface="+mn-lt"/>
              </a:rPr>
              <a:t>Počet přítomných členů ŘV:</a:t>
            </a:r>
          </a:p>
          <a:p>
            <a:pPr algn="l"/>
            <a:endParaRPr lang="cs-CZ" sz="8000" b="1" dirty="0" smtClean="0">
              <a:latin typeface="+mn-lt"/>
            </a:endParaRPr>
          </a:p>
          <a:p>
            <a:pPr algn="l"/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r>
              <a:rPr lang="cs-CZ" sz="4000" i="1" dirty="0" smtClean="0">
                <a:latin typeface="+mn-lt"/>
              </a:rPr>
              <a:t/>
            </a:r>
            <a:br>
              <a:rPr lang="cs-CZ" sz="4000" i="1" dirty="0" smtClean="0">
                <a:latin typeface="+mn-lt"/>
              </a:rPr>
            </a:br>
            <a:r>
              <a:rPr lang="cs-CZ" sz="4000" i="1" dirty="0" smtClean="0">
                <a:latin typeface="+mn-lt"/>
              </a:rPr>
              <a:t/>
            </a:r>
            <a:br>
              <a:rPr lang="cs-CZ" sz="4000" i="1" dirty="0" smtClean="0">
                <a:latin typeface="+mn-lt"/>
              </a:rPr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1409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040" y="749808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pl-PL" sz="3200" b="1" dirty="0">
                <a:latin typeface="+mn-lt"/>
              </a:rPr>
              <a:t>Aktuální informace o průběhu realizace projektu MAP II</a:t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040" y="1225296"/>
            <a:ext cx="10515600" cy="5276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Zdeněk </a:t>
            </a:r>
            <a:r>
              <a:rPr lang="cs-CZ" b="1" dirty="0" smtClean="0"/>
              <a:t>Karásek</a:t>
            </a:r>
          </a:p>
          <a:p>
            <a:pPr marL="0" indent="0" algn="just">
              <a:buNone/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RPIC-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ViP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s. r. o.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Téma</a:t>
            </a:r>
            <a:r>
              <a:rPr lang="cs-CZ" b="1" dirty="0"/>
              <a:t>:  Kompetence pro život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Forma: </a:t>
            </a:r>
            <a:r>
              <a:rPr lang="cs-CZ" dirty="0"/>
              <a:t>ochutnávkový workshop pro </a:t>
            </a:r>
            <a:r>
              <a:rPr lang="cs-CZ" dirty="0" smtClean="0"/>
              <a:t>vedení </a:t>
            </a:r>
            <a:r>
              <a:rPr lang="cs-CZ" dirty="0"/>
              <a:t>základních škol</a:t>
            </a:r>
          </a:p>
          <a:p>
            <a:pPr marL="0" indent="0">
              <a:buNone/>
            </a:pPr>
            <a:r>
              <a:rPr lang="cs-CZ" b="1" dirty="0"/>
              <a:t>Lektoři:</a:t>
            </a:r>
            <a:r>
              <a:rPr lang="cs-CZ" dirty="0"/>
              <a:t> Ing. Hana Kučová, Bc. Marek Prorok</a:t>
            </a:r>
          </a:p>
          <a:p>
            <a:pPr marL="0" indent="0">
              <a:buNone/>
            </a:pPr>
            <a:r>
              <a:rPr lang="cs-CZ" b="1" dirty="0" smtClean="0"/>
              <a:t>Termín</a:t>
            </a:r>
            <a:r>
              <a:rPr lang="cs-CZ" b="1" dirty="0"/>
              <a:t>: </a:t>
            </a:r>
            <a:r>
              <a:rPr lang="cs-CZ" b="1" dirty="0" smtClean="0"/>
              <a:t>9.1.2020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Čas: </a:t>
            </a:r>
            <a:r>
              <a:rPr lang="cs-CZ" dirty="0"/>
              <a:t>14:00 - 17:00 </a:t>
            </a:r>
            <a:r>
              <a:rPr lang="cs-CZ" dirty="0" smtClean="0"/>
              <a:t>hodin</a:t>
            </a:r>
          </a:p>
          <a:p>
            <a:pPr marL="0" indent="0">
              <a:buNone/>
            </a:pPr>
            <a:r>
              <a:rPr lang="cs-CZ" b="1" dirty="0" smtClean="0"/>
              <a:t>Místo: </a:t>
            </a:r>
            <a:r>
              <a:rPr lang="cs-CZ" dirty="0" smtClean="0"/>
              <a:t>Business </a:t>
            </a:r>
            <a:r>
              <a:rPr lang="cs-CZ" dirty="0" err="1" smtClean="0"/>
              <a:t>Gate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8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040" y="557784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pl-PL" sz="3200" b="1" dirty="0">
                <a:latin typeface="+mn-lt"/>
              </a:rPr>
              <a:t>Aktuální informace o průběhu realizace projektu MAP II</a:t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9912" y="886968"/>
            <a:ext cx="10515600" cy="5029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4. – 5. 10. 2019 Pobytový výjezd rodičovských skupin na Hrádku, počet 11 rodičů + 11 dětí s diagnózou ADHD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Říjen 2019 – květen 2020 kurz neverbální komunikace s MŠ Klíček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Říjen 2019 – červen 2020 kroužek techniky se SPŠ Karviná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18. 10. 2019 workshop ke </a:t>
            </a:r>
            <a:r>
              <a:rPr lang="cs-CZ" sz="7200" dirty="0" err="1" smtClean="0"/>
              <a:t>google</a:t>
            </a:r>
            <a:r>
              <a:rPr lang="cs-CZ" sz="7200" dirty="0" smtClean="0"/>
              <a:t> výukovým aplikacím s panem Jansou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22. 10. 2019 setkání školních žákovských parlamentů, workshop Sametová revoluce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23. 10. 2019 setkání vyučujících českého jazyka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25. 10. 2019 kavárnička v MŠ, problematika přechodu z MŠ na ZŠ pro rodiče ze SVL ve spolupráci s PPP Karviná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6. 11. 2019 setkání speciálních pedagogů ZŠ pod vedením paní Šárky </a:t>
            </a:r>
            <a:r>
              <a:rPr lang="cs-CZ" sz="7200" dirty="0" err="1" smtClean="0"/>
              <a:t>Sohrové</a:t>
            </a:r>
            <a:endParaRPr lang="cs-CZ" sz="72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12. 11. 2019 konference projektu SRP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13. 11. 2019 exkurze žákovských parlamentů v Poslanecké sněmovně ČR a návštěva Národního muzea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26. 11. 2019 první seminář Abaku pro vyučující matematiky II. stupně ZŠ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29. 11. 2019 Češtinářská soutěž pro žáky 7. ročníků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Listopad 2019 – únor 2020 Kritické myšlení žáků 6. – 9. ročníků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3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040" y="557784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pl-PL" sz="3200" b="1" dirty="0">
                <a:latin typeface="+mn-lt"/>
              </a:rPr>
              <a:t>Aktuální informace o průběhu realizace projektu MAP II</a:t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9912" y="886968"/>
            <a:ext cx="10515600" cy="552297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Zážitková polytechnika MŠ a ZŠ, aktuálně podpořeno 13 organizací z celkových 47 organizací. Nejčastěji včelařské muzeum v </a:t>
            </a:r>
            <a:r>
              <a:rPr lang="cs-CZ" sz="7200" dirty="0" err="1" smtClean="0"/>
              <a:t>Chlebovicích</a:t>
            </a:r>
            <a:r>
              <a:rPr lang="cs-CZ" sz="7200" dirty="0" smtClean="0"/>
              <a:t>, ZOO Ostrava, Dolní oblast Vítkovice, Planetárium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Putovní kniha MŠ</a:t>
            </a:r>
            <a:endParaRPr lang="cs-CZ" sz="72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Školní kluby podnikavosti - zapojeno 5 škol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Rodilí mluvčí – tandemová cizojazyčný výuka na ZŠ, 3 rodilí mluvčí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Aktualizace akcí v kalendáři projektu: </a:t>
            </a:r>
            <a:r>
              <a:rPr lang="cs-CZ" sz="8000" u="sng" dirty="0" smtClean="0">
                <a:solidFill>
                  <a:srgbClr val="0070C0"/>
                </a:solidFill>
              </a:rPr>
              <a:t>h</a:t>
            </a:r>
            <a:r>
              <a:rPr lang="cs-CZ" sz="8000" u="sng" dirty="0">
                <a:solidFill>
                  <a:srgbClr val="0070C0"/>
                </a:solidFill>
                <a:hlinkClick r:id="rId2"/>
              </a:rPr>
              <a:t>http://www.prolepsiuceni.cz/2018/kalendar/</a:t>
            </a:r>
            <a:endParaRPr lang="cs-CZ" sz="35200" u="sng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7200" dirty="0"/>
          </a:p>
          <a:p>
            <a:pPr marL="0" indent="0" algn="just">
              <a:lnSpc>
                <a:spcPct val="120000"/>
              </a:lnSpc>
              <a:buNone/>
            </a:pPr>
            <a:endParaRPr lang="cs-CZ" sz="72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r>
              <a:rPr lang="cs-CZ" sz="7200" b="1" dirty="0" smtClean="0">
                <a:solidFill>
                  <a:srgbClr val="FF0000"/>
                </a:solidFill>
              </a:rPr>
              <a:t> </a:t>
            </a:r>
            <a:r>
              <a:rPr lang="cs-CZ" sz="9600" b="1" dirty="0" smtClean="0">
                <a:solidFill>
                  <a:srgbClr val="FF0000"/>
                </a:solidFill>
              </a:rPr>
              <a:t>Zůstatek: 1.841.338,52 Kč</a:t>
            </a:r>
            <a:endParaRPr lang="cs-CZ" sz="9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80505"/>
              </p:ext>
            </p:extLst>
          </p:nvPr>
        </p:nvGraphicFramePr>
        <p:xfrm>
          <a:off x="819912" y="341782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čerpání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345.404,21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694.281,27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1.039.685,48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456" y="758952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pl-PL" sz="3200" b="1" dirty="0">
                <a:latin typeface="+mn-lt"/>
              </a:rPr>
              <a:t>Aktuální informace o průběhu realizace projektu MAP II</a:t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456" y="1234440"/>
            <a:ext cx="10515600" cy="502920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Tvorba popisů potřeb škol – zapojení analytiků projektů, 10 dotazníků z různých oblastí, ukončení k 30. 11. 2019, agregace dat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Agregované výsledky dotazníků šablon II z MŠMT: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r>
              <a:rPr lang="cs-CZ" sz="7200" dirty="0" smtClean="0"/>
              <a:t>Ze 17 ředitelství MŠ vyplnilo dotazník 16.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r>
              <a:rPr lang="cs-CZ" sz="7200" dirty="0" smtClean="0"/>
              <a:t>Nejslabší oblastí inkluze a polytechnické vzdělávání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r>
              <a:rPr lang="cs-CZ" sz="7200" dirty="0" smtClean="0"/>
              <a:t>Ze 16 ředitelství ZŠ vyplnilo dotazník všech 16.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r>
              <a:rPr lang="cs-CZ" sz="7200" dirty="0" smtClean="0"/>
              <a:t>Nejslabší oblastí digitální kompetence, matematická gramotnost a </a:t>
            </a:r>
            <a:r>
              <a:rPr lang="cs-CZ" sz="7200" smtClean="0"/>
              <a:t>jazykové 	vzdělávání</a:t>
            </a:r>
            <a:r>
              <a:rPr lang="cs-CZ" sz="72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2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040" y="795528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pl-PL" sz="3200" b="1" dirty="0">
                <a:latin typeface="+mn-lt"/>
              </a:rPr>
              <a:t>Aktuální informace o průběhu realizace projektu MAP II</a:t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040" y="1271016"/>
            <a:ext cx="10515600" cy="50292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7200" b="1" i="1" dirty="0" smtClean="0"/>
              <a:t>Co je v plánu na nejbližší období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5. 12. 2019 Zážitková první pomoc ve spolupráci se SZŠ Karviná, žáci 9. tříd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9. 12. 2019 Beseda s Janem Svobodou na téma Současný žák, učitel, rodič a jejich vzájemná interakce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11. 12. 2019 Zážitková etiketa a společenské chování, žáci 8. a 9. tříd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18. 12. 2019 Listování pro ZŠ Petrovice u Karviné, Stonava a Dětmarovice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6. 1. 2020 Workshop s ilustrátorem panem Dudkem k tvorbě putovní knihy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7200" dirty="0" smtClean="0"/>
              <a:t>9. 1. 2020 Kompetence pro život, ochutnávkový workshop pro vedení škol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200" dirty="0"/>
              <a:t>	</a:t>
            </a:r>
            <a:endParaRPr lang="cs-CZ" sz="72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538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4</a:t>
            </a:r>
            <a:r>
              <a:rPr lang="cs-CZ" sz="3200" b="1" dirty="0" smtClean="0">
                <a:latin typeface="+mn-lt"/>
              </a:rPr>
              <a:t>. Dotační okénko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506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Šablony </a:t>
            </a:r>
            <a:r>
              <a:rPr lang="cs-CZ" b="1" dirty="0"/>
              <a:t>III – MŠ a ZŠ </a:t>
            </a:r>
            <a:r>
              <a:rPr lang="cs-CZ" b="1" dirty="0">
                <a:solidFill>
                  <a:srgbClr val="FF0000"/>
                </a:solidFill>
              </a:rPr>
              <a:t>– informace na pracovní bázi!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Předpokládané vyhlášení: únor 2020</a:t>
            </a:r>
          </a:p>
          <a:p>
            <a:r>
              <a:rPr lang="cs-CZ" dirty="0"/>
              <a:t>Ukončení přijmu žádostí: červen 2021</a:t>
            </a:r>
          </a:p>
          <a:p>
            <a:r>
              <a:rPr lang="cs-CZ" dirty="0"/>
              <a:t>Datum ukončení realizace projektu: 30. 6. 2023</a:t>
            </a:r>
          </a:p>
          <a:p>
            <a:r>
              <a:rPr lang="cs-CZ" dirty="0"/>
              <a:t>Minimální délka realizace 12 měsíců</a:t>
            </a:r>
          </a:p>
          <a:p>
            <a:r>
              <a:rPr lang="cs-CZ" dirty="0"/>
              <a:t>Maximální délka realizace 24 měsíců</a:t>
            </a:r>
          </a:p>
          <a:p>
            <a:r>
              <a:rPr lang="cs-CZ" dirty="0"/>
              <a:t>Alokace na výzvu: 4 mld. Kč</a:t>
            </a:r>
          </a:p>
          <a:p>
            <a:r>
              <a:rPr lang="cs-CZ" dirty="0"/>
              <a:t>Minimální výše na projekt: 100 tis. Kč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66CC8AA9CDAD49BE8FEAAA7A1A8399" ma:contentTypeVersion="0" ma:contentTypeDescription="Vytvoří nový dokument" ma:contentTypeScope="" ma:versionID="dd6cc550606fc65f462fe79dd8b75f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948d4371f5df244b06b95d440ff1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9081F-1053-4767-93B5-B7E8772A9D65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88FDDF3-97A0-42DF-B84D-6D64049C1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181FD5-1361-49A5-A2F7-EE81DEE2D9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2595</TotalTime>
  <Words>990</Words>
  <Application>Microsoft Office PowerPoint</Application>
  <PresentationFormat>Širokoúhlá obrazovka</PresentationFormat>
  <Paragraphs>209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Bahnschrift SemiCondensed</vt:lpstr>
      <vt:lpstr>Calibri</vt:lpstr>
      <vt:lpstr>Calibri Light</vt:lpstr>
      <vt:lpstr>Wingdings</vt:lpstr>
      <vt:lpstr>Motiv Office</vt:lpstr>
      <vt:lpstr>8. zasedání Řídícího výboru  projektu Místní akční plán rozvoje vzdělávání    v ORP Karviná II,  reg. č. CZ.02.3.68/0.0/0.0/17_047/0008623</vt:lpstr>
      <vt:lpstr>Program</vt:lpstr>
      <vt:lpstr>      1. Úvodní slovo zástupce realizátora projektu  Mgr. Andrzej Bizoń, předseda ŘV      </vt:lpstr>
      <vt:lpstr>3. Aktuální informace o průběhu realizace projektu MAP II  </vt:lpstr>
      <vt:lpstr>3. Aktuální informace o průběhu realizace projektu MAP II  </vt:lpstr>
      <vt:lpstr>3. Aktuální informace o průběhu realizace projektu MAP II  </vt:lpstr>
      <vt:lpstr>3. Aktuální informace o průběhu realizace projektu MAP II  </vt:lpstr>
      <vt:lpstr>3. Aktuální informace o průběhu realizace projektu MAP II  </vt:lpstr>
      <vt:lpstr>4. Dotační okénko</vt:lpstr>
      <vt:lpstr>Prezentace aplikace PowerPoint</vt:lpstr>
      <vt:lpstr>Prezentace aplikace PowerPoint</vt:lpstr>
      <vt:lpstr>Prezentace aplikace PowerPoint</vt:lpstr>
      <vt:lpstr>5. Aktualizace Strategického rámce MAP  </vt:lpstr>
      <vt:lpstr>6. a 7. Implementace MAP za roky 2019 a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8. Schválení úkolů na následující 3 měsíců 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BG</dc:creator>
  <cp:lastModifiedBy>Petra Kantorová</cp:lastModifiedBy>
  <cp:revision>402</cp:revision>
  <dcterms:created xsi:type="dcterms:W3CDTF">2016-03-16T11:46:29Z</dcterms:created>
  <dcterms:modified xsi:type="dcterms:W3CDTF">2019-12-02T09:49:40Z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0x0101009166CC8AA9CDAD49BE8FEAAA7A1A8399</vt:lpwstr>
  </property>
</Properties>
</file>