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4"/>
  </p:sldMasterIdLst>
  <p:sldIdLst>
    <p:sldId id="256" r:id="rId5"/>
    <p:sldId id="257" r:id="rId6"/>
    <p:sldId id="260" r:id="rId7"/>
    <p:sldId id="258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0" r:id="rId16"/>
    <p:sldId id="298" r:id="rId17"/>
    <p:sldId id="299" r:id="rId18"/>
    <p:sldId id="300" r:id="rId19"/>
    <p:sldId id="301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4F4"/>
    <a:srgbClr val="D9F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-72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96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52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80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17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69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01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39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58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95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08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01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3A81F-C20B-4880-A93C-442D3CDC47FE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19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enata.kytkova@karvina.cz" TargetMode="External"/><Relationship Id="rId2" Type="http://schemas.openxmlformats.org/officeDocument/2006/relationships/hyperlink" Target="mailto:petra.kantorova@karvina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etra.pomiankova@karvina.cz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423" y="454849"/>
            <a:ext cx="5761219" cy="128636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298712"/>
            <a:ext cx="9938197" cy="3803375"/>
          </a:xfrm>
        </p:spPr>
        <p:txBody>
          <a:bodyPr>
            <a:normAutofit/>
          </a:bodyPr>
          <a:lstStyle/>
          <a:p>
            <a:r>
              <a:rPr lang="cs-CZ" dirty="0"/>
              <a:t>1</a:t>
            </a:r>
            <a:r>
              <a:rPr lang="cs-CZ" dirty="0" smtClean="0"/>
              <a:t>. </a:t>
            </a:r>
            <a:r>
              <a:rPr lang="cs-CZ" dirty="0"/>
              <a:t>zasedání Řídícího výboru</a:t>
            </a:r>
            <a:br>
              <a:rPr lang="cs-CZ" dirty="0"/>
            </a:br>
            <a:r>
              <a:rPr lang="cs-CZ" dirty="0"/>
              <a:t> </a:t>
            </a:r>
            <a:r>
              <a:rPr lang="cs-CZ" sz="4000" dirty="0"/>
              <a:t>projektu Místní akční plán </a:t>
            </a:r>
            <a:r>
              <a:rPr lang="cs-CZ" sz="4000" dirty="0" smtClean="0"/>
              <a:t>rozvoje vzdělávání    v ORP Karviná II, 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3200" dirty="0" err="1"/>
              <a:t>reg</a:t>
            </a:r>
            <a:r>
              <a:rPr lang="cs-CZ" sz="3200" dirty="0"/>
              <a:t>. č. CZ.02.3.68/0.0/0.0/17_047/0008623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576610"/>
            <a:ext cx="9144000" cy="755373"/>
          </a:xfrm>
        </p:spPr>
        <p:txBody>
          <a:bodyPr/>
          <a:lstStyle/>
          <a:p>
            <a:r>
              <a:rPr lang="cs-CZ" b="1" dirty="0" smtClean="0"/>
              <a:t>4. dubna 2018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846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23081"/>
            <a:ext cx="10515600" cy="6119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 smtClean="0"/>
              <a:t>Kariérové poradenství</a:t>
            </a:r>
          </a:p>
          <a:p>
            <a:pPr marL="0" indent="0">
              <a:buNone/>
            </a:pPr>
            <a:r>
              <a:rPr lang="cs-CZ" dirty="0" smtClean="0"/>
              <a:t>Výchova kariérových poradců</a:t>
            </a:r>
          </a:p>
          <a:p>
            <a:pPr marL="0" indent="0">
              <a:buNone/>
            </a:pPr>
            <a:r>
              <a:rPr lang="cs-CZ" dirty="0" smtClean="0"/>
              <a:t>Aktivní </a:t>
            </a:r>
            <a:r>
              <a:rPr lang="cs-CZ" dirty="0"/>
              <a:t>spolupráce s Krajskou sítí center kariérového </a:t>
            </a:r>
            <a:r>
              <a:rPr lang="cs-CZ" dirty="0" smtClean="0"/>
              <a:t>poradenství</a:t>
            </a:r>
          </a:p>
          <a:p>
            <a:pPr marL="0" indent="0">
              <a:buNone/>
            </a:pPr>
            <a:r>
              <a:rPr lang="cs-CZ" dirty="0"/>
              <a:t>Vytvoření databáze firem přátelských školám</a:t>
            </a:r>
            <a:endParaRPr lang="cs-CZ" dirty="0" smtClean="0"/>
          </a:p>
          <a:p>
            <a:pPr marL="0" indent="0">
              <a:buNone/>
            </a:pPr>
            <a:r>
              <a:rPr lang="cs-CZ" b="1" i="1" dirty="0" smtClean="0"/>
              <a:t>Polytechnické vzdělávání a digitalizace</a:t>
            </a:r>
          </a:p>
          <a:p>
            <a:pPr marL="0" indent="0">
              <a:buNone/>
            </a:pPr>
            <a:r>
              <a:rPr lang="cs-CZ" dirty="0" smtClean="0"/>
              <a:t>Společné vzdělávání, praktické workshopy</a:t>
            </a:r>
          </a:p>
          <a:p>
            <a:pPr marL="0" indent="0">
              <a:buNone/>
            </a:pPr>
            <a:r>
              <a:rPr lang="cs-CZ" dirty="0" smtClean="0"/>
              <a:t>Zážitkové programy (ve firmách, SŠ, VŠ, vědecko-technologických centrech, výjezdy a exkurze, v přírodě)</a:t>
            </a:r>
          </a:p>
          <a:p>
            <a:pPr marL="0" indent="0">
              <a:buNone/>
            </a:pPr>
            <a:r>
              <a:rPr lang="cs-CZ" dirty="0" smtClean="0"/>
              <a:t>Projektové dny EVVO</a:t>
            </a:r>
          </a:p>
          <a:p>
            <a:pPr marL="0" indent="0">
              <a:buNone/>
            </a:pPr>
            <a:r>
              <a:rPr lang="cs-CZ" b="1" i="1" dirty="0" smtClean="0"/>
              <a:t>Podnikavost</a:t>
            </a:r>
          </a:p>
          <a:p>
            <a:pPr marL="0" indent="0">
              <a:buNone/>
            </a:pPr>
            <a:r>
              <a:rPr lang="cs-CZ" dirty="0" smtClean="0"/>
              <a:t>Školní kluby podnikání – volnočasová aktivita, práce na zadání/projektu, spolupráce s podnikateli, studenty VŠ, Business </a:t>
            </a:r>
            <a:r>
              <a:rPr lang="cs-CZ" dirty="0" err="1" smtClean="0"/>
              <a:t>Gate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0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23081"/>
            <a:ext cx="10515600" cy="6119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 smtClean="0"/>
              <a:t>Cizojazyčné vzdělávání</a:t>
            </a:r>
          </a:p>
          <a:p>
            <a:pPr marL="0" indent="0">
              <a:buNone/>
            </a:pPr>
            <a:r>
              <a:rPr lang="cs-CZ" dirty="0" smtClean="0"/>
              <a:t>Sdílení rodilí mluvčí, tandemové výuky ve školách</a:t>
            </a:r>
          </a:p>
          <a:p>
            <a:pPr marL="0" indent="0">
              <a:buNone/>
            </a:pPr>
            <a:r>
              <a:rPr lang="cs-CZ" b="1" i="1" dirty="0" smtClean="0"/>
              <a:t>Občanské a sociální kompetence</a:t>
            </a:r>
          </a:p>
          <a:p>
            <a:pPr marL="0" indent="0">
              <a:buNone/>
            </a:pPr>
            <a:r>
              <a:rPr lang="cs-CZ" dirty="0" smtClean="0"/>
              <a:t>Podpora žákovských parlamentů</a:t>
            </a:r>
          </a:p>
          <a:p>
            <a:pPr marL="0" indent="0">
              <a:buNone/>
            </a:pPr>
            <a:r>
              <a:rPr lang="cs-CZ" dirty="0" smtClean="0"/>
              <a:t>Rozvoj regionální příslušnosti – celoroční aktivita historicky zaměřená</a:t>
            </a:r>
          </a:p>
          <a:p>
            <a:pPr marL="0" indent="0">
              <a:buNone/>
            </a:pPr>
            <a:r>
              <a:rPr lang="cs-CZ" dirty="0"/>
              <a:t>Preventivní programy založené na smyslovém prožitku a interaktivitě za účelem zvládnutí praktické aktivity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Případně další aktivity akčních plánů dle finančních možností projektu.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69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3</a:t>
            </a:r>
            <a:r>
              <a:rPr lang="cs-CZ" sz="3200" b="1" dirty="0" smtClean="0">
                <a:latin typeface="+mn-lt"/>
              </a:rPr>
              <a:t>. </a:t>
            </a:r>
            <a:r>
              <a:rPr lang="cs-CZ" sz="3200" b="1" dirty="0">
                <a:latin typeface="+mn-lt"/>
              </a:rPr>
              <a:t>Plánované výstupy projektu a jejich časový harmonogram</a:t>
            </a:r>
            <a:br>
              <a:rPr lang="cs-CZ" sz="3200" b="1" dirty="0">
                <a:latin typeface="+mn-lt"/>
              </a:rPr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5876"/>
            <a:ext cx="10515600" cy="525659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Vznik a fungování 8 pracovních skupin – 9/2018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Zapojení 17 RED IZO.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Aktualizace 1 finálního dokumentu MAP – 12/2021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Ucelený </a:t>
            </a:r>
            <a:r>
              <a:rPr lang="cs-CZ" dirty="0"/>
              <a:t>blok zážitkových aktivit vedoucí k podnícení zájmu o polytechnické vzdělávání a k rozvoji polytechnických dovedností dětí a žáků.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Volnočasová aktivita školních klubů podnikání k rozvoji podnikavosti.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Celoroční aktivita k podpoře kulturního, historického a občanského povědomí </a:t>
            </a:r>
            <a:r>
              <a:rPr lang="cs-CZ" dirty="0" smtClean="0"/>
              <a:t>žáků.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Ucelený blok zážitkových preventivních programů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40 jednorázových akcí. 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0" indent="0">
              <a:buNone/>
            </a:pPr>
            <a:r>
              <a:rPr lang="cs-CZ" sz="3000" b="1" dirty="0">
                <a:solidFill>
                  <a:srgbClr val="FF0000"/>
                </a:solidFill>
              </a:rPr>
              <a:t>Plošné aktivity pro školy v rámci projektu Krajský akční plán.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6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+mn-lt"/>
              </a:rPr>
              <a:t>4. Partnerství projektu</a:t>
            </a:r>
            <a:r>
              <a:rPr lang="cs-CZ" sz="3200" b="1" dirty="0">
                <a:latin typeface="+mn-lt"/>
              </a:rPr>
              <a:t/>
            </a:r>
            <a:br>
              <a:rPr lang="cs-CZ" sz="3200" b="1" dirty="0">
                <a:latin typeface="+mn-lt"/>
              </a:rPr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5876"/>
            <a:ext cx="10515600" cy="5256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Široká platforma spolupracujících organizací za účelem zkvalitnění formálního i neformálního vzdělávání v území. Zástupci jednotlivých skupin se generují do řídícího výboru.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Počet členů: 26</a:t>
            </a:r>
          </a:p>
          <a:p>
            <a:pPr marL="0" indent="0">
              <a:buNone/>
            </a:pPr>
            <a:r>
              <a:rPr lang="cs-CZ" dirty="0" smtClean="0"/>
              <a:t>Přítomnost: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Nadpoloviční většina: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38200" y="2864833"/>
            <a:ext cx="10515600" cy="1177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 smtClean="0">
                <a:latin typeface="+mn-lt"/>
              </a:rPr>
              <a:t>5</a:t>
            </a:r>
            <a:r>
              <a:rPr lang="cs-CZ" sz="3200" b="1" dirty="0">
                <a:latin typeface="+mn-lt"/>
              </a:rPr>
              <a:t>. </a:t>
            </a:r>
            <a:r>
              <a:rPr lang="cs-CZ" sz="3200" b="1" dirty="0" smtClean="0">
                <a:latin typeface="+mn-lt"/>
              </a:rPr>
              <a:t>Složení </a:t>
            </a:r>
            <a:r>
              <a:rPr lang="cs-CZ" sz="3200" b="1" dirty="0">
                <a:latin typeface="+mn-lt"/>
              </a:rPr>
              <a:t>řídícího výboru, jeho schválení, kontrola usnášeníschopnosti 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endParaRPr lang="cs-CZ" sz="3200" b="1" dirty="0" smtClean="0">
              <a:latin typeface="+mn-lt"/>
            </a:endParaRPr>
          </a:p>
          <a:p>
            <a:endParaRPr lang="cs-CZ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366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146063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+mn-lt"/>
              </a:rPr>
              <a:t>6. Schválení </a:t>
            </a:r>
            <a:r>
              <a:rPr lang="cs-CZ" sz="3200" b="1" dirty="0">
                <a:latin typeface="+mn-lt"/>
              </a:rPr>
              <a:t>statutu řídícího </a:t>
            </a:r>
            <a:r>
              <a:rPr lang="cs-CZ" sz="3200" b="1" dirty="0" smtClean="0">
                <a:latin typeface="+mn-lt"/>
              </a:rPr>
              <a:t>výboru</a:t>
            </a:r>
            <a:br>
              <a:rPr lang="cs-CZ" sz="3200" b="1" dirty="0" smtClean="0">
                <a:latin typeface="+mn-lt"/>
              </a:rPr>
            </a:br>
            <a:r>
              <a:rPr lang="cs-CZ" sz="3200" dirty="0" smtClean="0">
                <a:latin typeface="+mn-lt"/>
              </a:rPr>
              <a:t>2/3 přítomných</a:t>
            </a:r>
            <a:br>
              <a:rPr lang="cs-CZ" sz="3200" dirty="0" smtClean="0">
                <a:latin typeface="+mn-lt"/>
              </a:rPr>
            </a:br>
            <a:r>
              <a:rPr lang="cs-CZ" sz="3200" b="1" dirty="0">
                <a:latin typeface="+mn-lt"/>
              </a:rPr>
              <a:t/>
            </a:r>
            <a:br>
              <a:rPr lang="cs-CZ" sz="3200" b="1" dirty="0">
                <a:latin typeface="+mn-lt"/>
              </a:rPr>
            </a:br>
            <a:endParaRPr lang="cs-CZ" sz="3200" b="1" dirty="0"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38200" y="2101755"/>
            <a:ext cx="10515600" cy="1746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latin typeface="+mn-lt"/>
              </a:rPr>
              <a:t>7</a:t>
            </a:r>
            <a:r>
              <a:rPr lang="cs-CZ" sz="3200" b="1" dirty="0" smtClean="0">
                <a:latin typeface="+mn-lt"/>
              </a:rPr>
              <a:t>. Schválení jednacího řádu řídícího výboru</a:t>
            </a:r>
          </a:p>
          <a:p>
            <a:r>
              <a:rPr lang="cs-CZ" sz="3200" dirty="0"/>
              <a:t>2/3 přítomných</a:t>
            </a:r>
            <a:endParaRPr lang="cs-CZ" sz="3200" dirty="0"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38200" y="3632579"/>
            <a:ext cx="10515600" cy="1746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 smtClean="0">
                <a:latin typeface="+mn-lt"/>
              </a:rPr>
              <a:t>8. Volba předsedy a místopředsedy řídícího výboru</a:t>
            </a:r>
          </a:p>
          <a:p>
            <a:r>
              <a:rPr lang="cs-CZ" sz="3200" dirty="0" smtClean="0">
                <a:latin typeface="+mn-lt"/>
              </a:rPr>
              <a:t>Předseda: Mgr. Petr </a:t>
            </a:r>
            <a:r>
              <a:rPr lang="cs-CZ" sz="3200" dirty="0" err="1" smtClean="0">
                <a:latin typeface="+mn-lt"/>
              </a:rPr>
              <a:t>Juras</a:t>
            </a:r>
            <a:endParaRPr lang="cs-CZ" sz="3200" dirty="0" smtClean="0">
              <a:latin typeface="+mn-lt"/>
            </a:endParaRPr>
          </a:p>
          <a:p>
            <a:r>
              <a:rPr lang="cs-CZ" sz="3200" dirty="0" smtClean="0">
                <a:latin typeface="+mn-lt"/>
              </a:rPr>
              <a:t>Místopředseda: Ing. Lukáš </a:t>
            </a:r>
            <a:r>
              <a:rPr lang="cs-CZ" sz="3200" dirty="0" err="1" smtClean="0">
                <a:latin typeface="+mn-lt"/>
              </a:rPr>
              <a:t>Raszyk</a:t>
            </a:r>
            <a:endParaRPr lang="cs-CZ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147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91861"/>
            <a:ext cx="10515600" cy="750627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9. Schválení úkolů na následující 3 měsíců</a:t>
            </a:r>
            <a:br>
              <a:rPr lang="cs-CZ" sz="3200" b="1" dirty="0" smtClean="0">
                <a:latin typeface="+mn-lt"/>
              </a:rPr>
            </a:br>
            <a:r>
              <a:rPr lang="cs-CZ" sz="3200" dirty="0" smtClean="0">
                <a:latin typeface="+mn-lt"/>
              </a:rPr>
              <a:t/>
            </a:r>
            <a:br>
              <a:rPr lang="cs-CZ" sz="3200" dirty="0" smtClean="0">
                <a:latin typeface="+mn-lt"/>
              </a:rPr>
            </a:br>
            <a:r>
              <a:rPr lang="cs-CZ" sz="3200" b="1" dirty="0">
                <a:latin typeface="+mn-lt"/>
              </a:rPr>
              <a:t/>
            </a:r>
            <a:br>
              <a:rPr lang="cs-CZ" sz="3200" b="1" dirty="0">
                <a:latin typeface="+mn-lt"/>
              </a:rPr>
            </a:br>
            <a:endParaRPr lang="cs-CZ" sz="3200" b="1" dirty="0"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734704" y="2776225"/>
            <a:ext cx="10515600" cy="1583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 smtClean="0">
                <a:latin typeface="+mn-lt"/>
              </a:rPr>
              <a:t>10. Nastavení </a:t>
            </a:r>
            <a:r>
              <a:rPr lang="cs-CZ" sz="3200" b="1" dirty="0">
                <a:latin typeface="+mn-lt"/>
              </a:rPr>
              <a:t>termínů setkávání pro rok </a:t>
            </a:r>
            <a:r>
              <a:rPr lang="cs-CZ" sz="3200" b="1" dirty="0" smtClean="0">
                <a:latin typeface="+mn-lt"/>
              </a:rPr>
              <a:t>2018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38200" y="4172676"/>
            <a:ext cx="1051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Červen 2018</a:t>
            </a:r>
          </a:p>
          <a:p>
            <a:r>
              <a:rPr lang="cs-CZ" sz="2800" dirty="0" smtClean="0"/>
              <a:t>Září 2018</a:t>
            </a:r>
          </a:p>
          <a:p>
            <a:r>
              <a:rPr lang="cs-CZ" sz="2800" dirty="0" smtClean="0"/>
              <a:t>Prosinec 2018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838200" y="1520208"/>
            <a:ext cx="1051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Komunikační plán a proces</a:t>
            </a:r>
          </a:p>
          <a:p>
            <a:r>
              <a:rPr lang="cs-CZ" sz="2800" dirty="0" smtClean="0"/>
              <a:t>Sestavení pracovních skupin</a:t>
            </a:r>
          </a:p>
          <a:p>
            <a:r>
              <a:rPr lang="cs-CZ" sz="2800" dirty="0" smtClean="0"/>
              <a:t>Zapojení kontaktních pracovníků škol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1758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551597" y="2899728"/>
            <a:ext cx="1051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/>
              <a:t>Děkuji za pozornost. 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62459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5061397"/>
          </a:xfrm>
        </p:spPr>
        <p:txBody>
          <a:bodyPr>
            <a:normAutofit fontScale="55000" lnSpcReduction="20000"/>
          </a:bodyPr>
          <a:lstStyle/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	Úvodní slovo zástupce realizátora projektu 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	Základní informace o projektu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	Plánované výstupy projektu a jejich časový harmonogram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	Partnerství projektu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	Složení řídícího výboru, jeho schválení, kontrola usnášeníschopnosti 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	Schválení statutu řídícího výboru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	Schválení jednacího řádu řídícího výboru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	Volba předsedy a místopředsedy řídícího výbor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	Schválení dílčích úkolů pro následující 3 měsíce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	Nastavení termínů setkávání pro rok 2018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	Diskuse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	Závěr</a:t>
            </a:r>
          </a:p>
        </p:txBody>
      </p:sp>
    </p:spTree>
    <p:extLst>
      <p:ext uri="{BB962C8B-B14F-4D97-AF65-F5344CB8AC3E}">
        <p14:creationId xmlns:p14="http://schemas.microsoft.com/office/powerpoint/2010/main" val="34192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009104"/>
            <a:ext cx="9144000" cy="2882068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4000" b="1" dirty="0" smtClean="0">
                <a:latin typeface="+mn-lt"/>
              </a:rPr>
              <a:t>1</a:t>
            </a:r>
            <a:r>
              <a:rPr lang="cs-CZ" sz="4000" b="1" dirty="0">
                <a:latin typeface="+mn-lt"/>
              </a:rPr>
              <a:t>. Úvodní slovo zástupce realizátora </a:t>
            </a:r>
            <a:r>
              <a:rPr lang="cs-CZ" sz="4000" b="1" dirty="0" smtClean="0">
                <a:latin typeface="+mn-lt"/>
              </a:rPr>
              <a:t>projektu</a:t>
            </a:r>
            <a:br>
              <a:rPr lang="cs-CZ" sz="4000" b="1" dirty="0" smtClean="0">
                <a:latin typeface="+mn-lt"/>
              </a:rPr>
            </a:br>
            <a:r>
              <a:rPr lang="cs-CZ" sz="4000" b="1" dirty="0">
                <a:latin typeface="+mn-lt"/>
              </a:rPr>
              <a:t/>
            </a:r>
            <a:br>
              <a:rPr lang="cs-CZ" sz="4000" b="1" dirty="0">
                <a:latin typeface="+mn-lt"/>
              </a:rPr>
            </a:br>
            <a:r>
              <a:rPr lang="cs-CZ" sz="4000" i="1" dirty="0" smtClean="0">
                <a:latin typeface="+mn-lt"/>
              </a:rPr>
              <a:t>Ing. Martina Šrámková, vedoucí odboru </a:t>
            </a:r>
            <a:r>
              <a:rPr lang="cs-CZ" sz="4000" i="1" dirty="0" smtClean="0">
                <a:latin typeface="+mn-lt"/>
              </a:rPr>
              <a:t>rozvoje</a:t>
            </a:r>
            <a:br>
              <a:rPr lang="cs-CZ" sz="4000" i="1" dirty="0" smtClean="0">
                <a:latin typeface="+mn-lt"/>
              </a:rPr>
            </a:br>
            <a:r>
              <a:rPr lang="cs-CZ" sz="4000" i="1" dirty="0" smtClean="0">
                <a:latin typeface="+mn-lt"/>
              </a:rPr>
              <a:t/>
            </a:r>
            <a:br>
              <a:rPr lang="cs-CZ" sz="4000" i="1" dirty="0" smtClean="0">
                <a:latin typeface="+mn-lt"/>
              </a:rPr>
            </a:br>
            <a:r>
              <a:rPr lang="cs-CZ" sz="4000" i="1" dirty="0" smtClean="0">
                <a:latin typeface="+mn-lt"/>
              </a:rPr>
              <a:t>Ing. Lukáš </a:t>
            </a:r>
            <a:r>
              <a:rPr lang="cs-CZ" sz="4000" i="1" dirty="0" err="1" smtClean="0">
                <a:latin typeface="+mn-lt"/>
              </a:rPr>
              <a:t>Raszyk</a:t>
            </a:r>
            <a:r>
              <a:rPr lang="cs-CZ" sz="4000" i="1" dirty="0" smtClean="0">
                <a:latin typeface="+mn-lt"/>
              </a:rPr>
              <a:t>, náměstek primátora statutárního města Karviná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endParaRPr lang="cs-CZ" sz="32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49405"/>
          </a:xfrm>
        </p:spPr>
        <p:txBody>
          <a:bodyPr>
            <a:normAutofit/>
          </a:bodyPr>
          <a:lstStyle/>
          <a:p>
            <a:pPr algn="l"/>
            <a:endParaRPr lang="cs-CZ" sz="3200" i="1" dirty="0"/>
          </a:p>
          <a:p>
            <a:pPr algn="l"/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214094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+mn-lt"/>
              </a:rPr>
              <a:t>2. Základní informace o projektu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5876"/>
            <a:ext cx="10515600" cy="52565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Předložení projektové žádosti k 15. 2. 2008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Fyzické zahájení projektu v </a:t>
            </a:r>
            <a:r>
              <a:rPr lang="cs-CZ" dirty="0"/>
              <a:t>lednu </a:t>
            </a:r>
            <a:r>
              <a:rPr lang="cs-CZ" dirty="0" smtClean="0"/>
              <a:t>2018.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Doba realizace 48 měsíců, tj. do 31. 12. 2021.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Nositel statutární město Karviná pro území ORP Karviná (Dětmarovice, Stonava, Petrovice u Karviné).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Rozpočet cca 11,4 mil. Kč.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Zapojení 34 školských IZO (školy zřizované obcemi a MSK).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Cílové skupiny: děti a žáci, pedagogové, pracovníci neformálních vzdělavatelů, rodiče, veřejnost, veřejná správa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584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+mn-lt"/>
              </a:rPr>
              <a:t>Klíčové aktivity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5876"/>
            <a:ext cx="10515600" cy="52565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u="sng" dirty="0" smtClean="0"/>
              <a:t>Řízení projektu</a:t>
            </a:r>
          </a:p>
          <a:p>
            <a:pPr marL="0" indent="0">
              <a:buNone/>
            </a:pPr>
            <a:r>
              <a:rPr lang="cs-CZ" dirty="0" smtClean="0"/>
              <a:t>Realizační tým ve složení:</a:t>
            </a:r>
          </a:p>
          <a:p>
            <a:pPr marL="0" indent="0">
              <a:buNone/>
            </a:pPr>
            <a:r>
              <a:rPr lang="cs-CZ" dirty="0" smtClean="0"/>
              <a:t>Manažer projektu – Ing. Petra Kantorová, </a:t>
            </a:r>
            <a:r>
              <a:rPr lang="cs-CZ" dirty="0" smtClean="0">
                <a:hlinkClick r:id="rId2"/>
              </a:rPr>
              <a:t>petra.kantorova@karvina.cz</a:t>
            </a:r>
            <a:r>
              <a:rPr lang="cs-CZ" dirty="0"/>
              <a:t>,</a:t>
            </a:r>
            <a:r>
              <a:rPr lang="cs-CZ" dirty="0" smtClean="0"/>
              <a:t> +420 777 961 143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Finanční manažer projektu – Ing. Renáta Kytková, </a:t>
            </a:r>
            <a:r>
              <a:rPr lang="cs-CZ" dirty="0" smtClean="0">
                <a:hlinkClick r:id="rId3"/>
              </a:rPr>
              <a:t>renata.kytkova@karvina.cz</a:t>
            </a:r>
            <a:r>
              <a:rPr lang="cs-CZ" dirty="0"/>
              <a:t>, +420 596 387 </a:t>
            </a:r>
            <a:r>
              <a:rPr lang="cs-CZ" dirty="0" smtClean="0"/>
              <a:t>787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Odborný asistent – Petra </a:t>
            </a:r>
            <a:r>
              <a:rPr lang="cs-CZ" dirty="0" err="1" smtClean="0"/>
              <a:t>Pomianková</a:t>
            </a:r>
            <a:r>
              <a:rPr lang="cs-CZ" dirty="0" smtClean="0"/>
              <a:t>, </a:t>
            </a:r>
            <a:r>
              <a:rPr lang="cs-CZ" dirty="0" smtClean="0">
                <a:hlinkClick r:id="rId4"/>
              </a:rPr>
              <a:t>petra.pomiankova@karvina.cz</a:t>
            </a:r>
            <a:r>
              <a:rPr lang="cs-CZ" dirty="0"/>
              <a:t>, </a:t>
            </a:r>
            <a:r>
              <a:rPr lang="cs-CZ" dirty="0" smtClean="0"/>
              <a:t>+420 596 </a:t>
            </a:r>
            <a:r>
              <a:rPr lang="cs-CZ" dirty="0"/>
              <a:t>387 420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87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+mn-lt"/>
              </a:rPr>
              <a:t>Klíčové aktivity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5876"/>
            <a:ext cx="10515600" cy="5256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cs-CZ" u="sng" dirty="0" smtClean="0"/>
              <a:t>Rozvoj a aktualizace MAP</a:t>
            </a:r>
          </a:p>
          <a:p>
            <a:pPr marL="0" indent="0">
              <a:buNone/>
            </a:pPr>
            <a:r>
              <a:rPr lang="cs-CZ" dirty="0" smtClean="0"/>
              <a:t>Prohloubení procesu společného plánování.</a:t>
            </a:r>
          </a:p>
          <a:p>
            <a:pPr>
              <a:buFontTx/>
              <a:buChar char="-"/>
            </a:pPr>
            <a:r>
              <a:rPr lang="cs-CZ" dirty="0" smtClean="0"/>
              <a:t>Aktualizace ŘV, statut a jednací řád</a:t>
            </a:r>
          </a:p>
          <a:p>
            <a:pPr>
              <a:buFontTx/>
              <a:buChar char="-"/>
            </a:pPr>
            <a:r>
              <a:rPr lang="cs-CZ" dirty="0" smtClean="0"/>
              <a:t>Komunikační plán a proces </a:t>
            </a:r>
          </a:p>
          <a:p>
            <a:pPr>
              <a:buFontTx/>
              <a:buChar char="-"/>
            </a:pPr>
            <a:r>
              <a:rPr lang="cs-CZ" dirty="0" smtClean="0"/>
              <a:t>Pracovní skupiny:</a:t>
            </a:r>
          </a:p>
          <a:p>
            <a:r>
              <a:rPr lang="cs-CZ" dirty="0" smtClean="0"/>
              <a:t>1. pro financování, 2. ČG, 3. MG, 4. pro rovné příležitosti, 5. předškolní vzdělávání, 6. kariérové poradenství a podnikavost, 7. polytechnika a digitalizace, 8. občanské a sociální kompetence). </a:t>
            </a:r>
          </a:p>
          <a:p>
            <a:r>
              <a:rPr lang="cs-CZ" dirty="0" smtClean="0"/>
              <a:t>4 – 5 členů. Vedoucí PS s pedagogickou praxí. Odborník na digitální gramotnost. </a:t>
            </a:r>
          </a:p>
          <a:p>
            <a:r>
              <a:rPr lang="cs-CZ" dirty="0" smtClean="0"/>
              <a:t>Od září 2018. 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66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+mn-lt"/>
              </a:rPr>
              <a:t>Klíčové aktivity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5876"/>
            <a:ext cx="10515600" cy="5256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cs-CZ" u="sng" dirty="0" smtClean="0"/>
              <a:t>Rozvoj a aktualizace MAP</a:t>
            </a:r>
          </a:p>
          <a:p>
            <a:pPr>
              <a:buFontTx/>
              <a:buChar char="-"/>
            </a:pPr>
            <a:r>
              <a:rPr lang="cs-CZ" dirty="0"/>
              <a:t>Podpora škol v plánování – zástupce zapojené školy jako kontaktní osoba a zároveň zpracovatel popisu potřeb škol</a:t>
            </a:r>
          </a:p>
          <a:p>
            <a:pPr>
              <a:buFontTx/>
              <a:buChar char="-"/>
            </a:pPr>
            <a:r>
              <a:rPr lang="cs-CZ" dirty="0" smtClean="0"/>
              <a:t>Aktualizace dokumentu MAP, revize SWOT 3 analýz, tvorba akčních plánů</a:t>
            </a:r>
          </a:p>
          <a:p>
            <a:pPr>
              <a:buFontTx/>
              <a:buChar char="-"/>
            </a:pPr>
            <a:r>
              <a:rPr lang="cs-CZ" dirty="0" smtClean="0"/>
              <a:t>Podpora znalostních kapacit řídícího výboru k nerovnostem ve vzdělávání (min. 1x)</a:t>
            </a:r>
          </a:p>
          <a:p>
            <a:pPr>
              <a:buFontTx/>
              <a:buChar char="-"/>
            </a:pPr>
            <a:r>
              <a:rPr lang="cs-CZ" dirty="0" smtClean="0"/>
              <a:t>Společné vzdělávání, workshopy, setkání (min. 4x)</a:t>
            </a:r>
          </a:p>
          <a:p>
            <a:pPr>
              <a:buFontTx/>
              <a:buChar char="-"/>
            </a:pPr>
            <a:r>
              <a:rPr lang="cs-CZ" dirty="0" smtClean="0"/>
              <a:t>Workshopy s rodiči k inkluzi (min. 4x)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46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+mn-lt"/>
              </a:rPr>
              <a:t>Klíčové aktivity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5876"/>
            <a:ext cx="10515600" cy="5256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u="sng" dirty="0" smtClean="0"/>
              <a:t>Evaluace a monitoring MAP</a:t>
            </a:r>
          </a:p>
          <a:p>
            <a:pPr marL="0" indent="0">
              <a:buNone/>
            </a:pPr>
            <a:r>
              <a:rPr lang="cs-CZ" dirty="0"/>
              <a:t>RT MAP ve spolupráci s ŘV MAP stanoví počet, témata a cíle evaluací, vybere cílové skupiny, které budou do evaluačních šetření zapojeny, vytvoří časový plán evaluací, zvolí vhodné nástroje pro evaluaci (řízené rozhovory, workshopy, jednání pracovních skupin, dotazníkové šetření) a stanoví způsoby vyhodnocení. Následně budou postupně prováděna jednotlivá evaluační šetření, bude prováděno jejich vyhodnocování a zpracovávány návrhy na opatření, vedoucí ke zlepšení.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8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+mn-lt"/>
              </a:rPr>
              <a:t>Klíčové aktivity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5876"/>
            <a:ext cx="10515600" cy="525659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cs-CZ" u="sng" dirty="0" smtClean="0"/>
              <a:t>Implementace MAP</a:t>
            </a:r>
          </a:p>
          <a:p>
            <a:pPr marL="0" indent="0">
              <a:buNone/>
            </a:pPr>
            <a:r>
              <a:rPr lang="cs-CZ" b="1" i="1" dirty="0" smtClean="0"/>
              <a:t>Inkluze</a:t>
            </a:r>
          </a:p>
          <a:p>
            <a:pPr marL="0" indent="0">
              <a:buNone/>
            </a:pPr>
            <a:r>
              <a:rPr lang="cs-CZ" dirty="0" smtClean="0"/>
              <a:t>Společní vzdělávání a setkání k výměně zkušeností</a:t>
            </a:r>
          </a:p>
          <a:p>
            <a:pPr marL="0" indent="0">
              <a:buNone/>
            </a:pPr>
            <a:r>
              <a:rPr lang="cs-CZ" dirty="0" smtClean="0"/>
              <a:t>Spolupráce běžných a speciálních škol (např. znakování)</a:t>
            </a:r>
          </a:p>
          <a:p>
            <a:pPr marL="0" indent="0">
              <a:buNone/>
            </a:pPr>
            <a:r>
              <a:rPr lang="cs-CZ" dirty="0" smtClean="0"/>
              <a:t>Edukační </a:t>
            </a:r>
            <a:r>
              <a:rPr lang="cs-CZ" dirty="0"/>
              <a:t>pobyty pro rodičovské skupiny, zástupce škol a poradenských </a:t>
            </a:r>
            <a:r>
              <a:rPr lang="cs-CZ" dirty="0" smtClean="0"/>
              <a:t>zařízení</a:t>
            </a:r>
          </a:p>
          <a:p>
            <a:pPr marL="0" indent="0">
              <a:buNone/>
            </a:pPr>
            <a:r>
              <a:rPr lang="cs-CZ" b="1" i="1" dirty="0" smtClean="0"/>
              <a:t>Gramotnosti</a:t>
            </a:r>
          </a:p>
          <a:p>
            <a:pPr marL="0" indent="0">
              <a:buNone/>
            </a:pPr>
            <a:r>
              <a:rPr lang="cs-CZ" dirty="0" smtClean="0"/>
              <a:t>Společné vzdělávání</a:t>
            </a:r>
          </a:p>
          <a:p>
            <a:pPr marL="0" indent="0">
              <a:buNone/>
            </a:pPr>
            <a:r>
              <a:rPr lang="cs-CZ" dirty="0" smtClean="0"/>
              <a:t>Zážitkové programy (autoři knih do škol, scénické čtení a </a:t>
            </a:r>
            <a:r>
              <a:rPr lang="cs-CZ" dirty="0" err="1" smtClean="0"/>
              <a:t>storytelling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Aktivity zaměřené </a:t>
            </a:r>
            <a:r>
              <a:rPr lang="cs-CZ" dirty="0"/>
              <a:t>na rozvoj logického myšlení a přiblížení matematiky do </a:t>
            </a:r>
            <a:r>
              <a:rPr lang="cs-CZ" dirty="0" smtClean="0"/>
              <a:t>praxe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6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166CC8AA9CDAD49BE8FEAAA7A1A8399" ma:contentTypeVersion="0" ma:contentTypeDescription="Vytvoří nový dokument" ma:contentTypeScope="" ma:versionID="dd6cc550606fc65f462fe79dd8b75f2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5948d4371f5df244b06b95d440ff10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39081F-1053-4767-93B5-B7E8772A9D6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88FDDF3-97A0-42DF-B84D-6D64049C1C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4181FD5-1361-49A5-A2F7-EE81DEE2D9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960</TotalTime>
  <Words>785</Words>
  <Application>Microsoft Office PowerPoint</Application>
  <PresentationFormat>Vlastní</PresentationFormat>
  <Paragraphs>118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Office</vt:lpstr>
      <vt:lpstr>1. zasedání Řídícího výboru  projektu Místní akční plán rozvoje vzdělávání    v ORP Karviná II,  reg. č. CZ.02.3.68/0.0/0.0/17_047/0008623</vt:lpstr>
      <vt:lpstr>Program</vt:lpstr>
      <vt:lpstr>      1. Úvodní slovo zástupce realizátora projektu  Ing. Martina Šrámková, vedoucí odboru rozvoje  Ing. Lukáš Raszyk, náměstek primátora statutárního města Karviná  </vt:lpstr>
      <vt:lpstr>2. Základní informace o projektu</vt:lpstr>
      <vt:lpstr>Klíčové aktivity</vt:lpstr>
      <vt:lpstr>Klíčové aktivity</vt:lpstr>
      <vt:lpstr>Klíčové aktivity</vt:lpstr>
      <vt:lpstr>Klíčové aktivity</vt:lpstr>
      <vt:lpstr>Klíčové aktivity</vt:lpstr>
      <vt:lpstr>Prezentace aplikace PowerPoint</vt:lpstr>
      <vt:lpstr>Prezentace aplikace PowerPoint</vt:lpstr>
      <vt:lpstr>3. Plánované výstupy projektu a jejich časový harmonogram </vt:lpstr>
      <vt:lpstr>4. Partnerství projektu </vt:lpstr>
      <vt:lpstr>6. Schválení statutu řídícího výboru 2/3 přítomných  </vt:lpstr>
      <vt:lpstr>9. Schválení úkolů na následující 3 měsíců  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BG</dc:creator>
  <cp:lastModifiedBy>oem</cp:lastModifiedBy>
  <cp:revision>170</cp:revision>
  <dcterms:created xsi:type="dcterms:W3CDTF">2016-03-16T11:46:29Z</dcterms:created>
  <dcterms:modified xsi:type="dcterms:W3CDTF">2018-04-04T11:24:55Z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0x0101009166CC8AA9CDAD49BE8FEAAA7A1A8399</vt:lpwstr>
  </property>
</Properties>
</file>